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4"/>
  </p:notesMasterIdLst>
  <p:handoutMasterIdLst>
    <p:handoutMasterId r:id="rId75"/>
  </p:handoutMasterIdLst>
  <p:sldIdLst>
    <p:sldId id="394" r:id="rId2"/>
    <p:sldId id="473" r:id="rId3"/>
    <p:sldId id="609" r:id="rId4"/>
    <p:sldId id="475" r:id="rId5"/>
    <p:sldId id="476" r:id="rId6"/>
    <p:sldId id="558" r:id="rId7"/>
    <p:sldId id="479" r:id="rId8"/>
    <p:sldId id="477" r:id="rId9"/>
    <p:sldId id="554" r:id="rId10"/>
    <p:sldId id="661" r:id="rId11"/>
    <p:sldId id="610" r:id="rId12"/>
    <p:sldId id="507" r:id="rId13"/>
    <p:sldId id="559" r:id="rId14"/>
    <p:sldId id="566" r:id="rId15"/>
    <p:sldId id="568" r:id="rId16"/>
    <p:sldId id="569" r:id="rId17"/>
    <p:sldId id="567" r:id="rId18"/>
    <p:sldId id="589" r:id="rId19"/>
    <p:sldId id="611" r:id="rId20"/>
    <p:sldId id="512" r:id="rId21"/>
    <p:sldId id="514" r:id="rId22"/>
    <p:sldId id="592" r:id="rId23"/>
    <p:sldId id="600" r:id="rId24"/>
    <p:sldId id="612" r:id="rId25"/>
    <p:sldId id="565" r:id="rId26"/>
    <p:sldId id="564" r:id="rId27"/>
    <p:sldId id="593" r:id="rId28"/>
    <p:sldId id="590" r:id="rId29"/>
    <p:sldId id="613" r:id="rId30"/>
    <p:sldId id="571" r:id="rId31"/>
    <p:sldId id="594" r:id="rId32"/>
    <p:sldId id="588" r:id="rId33"/>
    <p:sldId id="587" r:id="rId34"/>
    <p:sldId id="573" r:id="rId35"/>
    <p:sldId id="595" r:id="rId36"/>
    <p:sldId id="522" r:id="rId37"/>
    <p:sldId id="597" r:id="rId38"/>
    <p:sldId id="575" r:id="rId39"/>
    <p:sldId id="577" r:id="rId40"/>
    <p:sldId id="576" r:id="rId41"/>
    <p:sldId id="614" r:id="rId42"/>
    <p:sldId id="529" r:id="rId43"/>
    <p:sldId id="598" r:id="rId44"/>
    <p:sldId id="578" r:id="rId45"/>
    <p:sldId id="599" r:id="rId46"/>
    <p:sldId id="579" r:id="rId47"/>
    <p:sldId id="601" r:id="rId48"/>
    <p:sldId id="615" r:id="rId49"/>
    <p:sldId id="533" r:id="rId50"/>
    <p:sldId id="580" r:id="rId51"/>
    <p:sldId id="602" r:id="rId52"/>
    <p:sldId id="603" r:id="rId53"/>
    <p:sldId id="616" r:id="rId54"/>
    <p:sldId id="536" r:id="rId55"/>
    <p:sldId id="538" r:id="rId56"/>
    <p:sldId id="539" r:id="rId57"/>
    <p:sldId id="541" r:id="rId58"/>
    <p:sldId id="617" r:id="rId59"/>
    <p:sldId id="544" r:id="rId60"/>
    <p:sldId id="545" r:id="rId61"/>
    <p:sldId id="618" r:id="rId62"/>
    <p:sldId id="581" r:id="rId63"/>
    <p:sldId id="604" r:id="rId64"/>
    <p:sldId id="605" r:id="rId65"/>
    <p:sldId id="582" r:id="rId66"/>
    <p:sldId id="606" r:id="rId67"/>
    <p:sldId id="583" r:id="rId68"/>
    <p:sldId id="607" r:id="rId69"/>
    <p:sldId id="608" r:id="rId70"/>
    <p:sldId id="421" r:id="rId71"/>
    <p:sldId id="659" r:id="rId72"/>
    <p:sldId id="66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1BFFD151-C246-4596-94B8-DC1D4E4B8BDB}">
          <p14:sldIdLst>
            <p14:sldId id="394"/>
            <p14:sldId id="473"/>
          </p14:sldIdLst>
        </p14:section>
        <p14:section name="Какво е чисто написан код?" id="{561D12F6-8ADA-4BEE-A8A4-B542F40B05D1}">
          <p14:sldIdLst>
            <p14:sldId id="609"/>
            <p14:sldId id="475"/>
            <p14:sldId id="476"/>
            <p14:sldId id="558"/>
            <p14:sldId id="479"/>
            <p14:sldId id="477"/>
            <p14:sldId id="554"/>
            <p14:sldId id="661"/>
          </p14:sldIdLst>
        </p14:section>
        <p14:section name="Наименуване на идентификатори и форматиране на кодове" id="{F5E425BD-224D-4B7F-8AE3-9D5C8A809324}">
          <p14:sldIdLst>
            <p14:sldId id="610"/>
            <p14:sldId id="507"/>
            <p14:sldId id="559"/>
            <p14:sldId id="566"/>
            <p14:sldId id="568"/>
            <p14:sldId id="569"/>
            <p14:sldId id="567"/>
            <p14:sldId id="589"/>
          </p14:sldIdLst>
        </p14:section>
        <p14:section name="Форматиране на код" id="{BD2EA4FA-3930-4BC8-9D24-C7E8761ADDA2}">
          <p14:sldIdLst>
            <p14:sldId id="611"/>
            <p14:sldId id="512"/>
            <p14:sldId id="514"/>
            <p14:sldId id="592"/>
            <p14:sldId id="600"/>
          </p14:sldIdLst>
        </p14:section>
        <p14:section name="Коментари и документация на кода" id="{CAF7E529-E687-4CE6-AA6C-A9CA5B26937F}">
          <p14:sldIdLst>
            <p14:sldId id="612"/>
            <p14:sldId id="565"/>
            <p14:sldId id="564"/>
            <p14:sldId id="593"/>
            <p14:sldId id="590"/>
          </p14:sldIdLst>
        </p14:section>
        <p14:section name="Правилно организиране на данните" id="{8F4AABDF-C553-4C34-BE1D-AE5C6E77CAE4}">
          <p14:sldIdLst>
            <p14:sldId id="613"/>
            <p14:sldId id="571"/>
            <p14:sldId id="594"/>
            <p14:sldId id="588"/>
            <p14:sldId id="587"/>
            <p14:sldId id="573"/>
            <p14:sldId id="595"/>
            <p14:sldId id="522"/>
            <p14:sldId id="597"/>
            <p14:sldId id="575"/>
            <p14:sldId id="577"/>
            <p14:sldId id="576"/>
          </p14:sldIdLst>
        </p14:section>
        <p14:section name="Чисто написани методи" id="{01F54A4F-05D8-495E-8F54-0337F5C84629}">
          <p14:sldIdLst>
            <p14:sldId id="614"/>
            <p14:sldId id="529"/>
            <p14:sldId id="598"/>
            <p14:sldId id="578"/>
            <p14:sldId id="599"/>
            <p14:sldId id="579"/>
            <p14:sldId id="601"/>
          </p14:sldIdLst>
        </p14:section>
        <p14:section name="Чисто написани класове" id="{3C24429E-5D72-4249-BE44-911BDF67FCC7}">
          <p14:sldIdLst>
            <p14:sldId id="615"/>
            <p14:sldId id="533"/>
            <p14:sldId id="580"/>
            <p14:sldId id="602"/>
            <p14:sldId id="603"/>
          </p14:sldIdLst>
        </p14:section>
        <p14:section name="Преработване" id="{1D3BA1D9-F59C-4DEA-84D5-439C156C211E}">
          <p14:sldIdLst>
            <p14:sldId id="616"/>
            <p14:sldId id="536"/>
            <p14:sldId id="538"/>
            <p14:sldId id="539"/>
            <p14:sldId id="541"/>
          </p14:sldIdLst>
        </p14:section>
        <p14:section name="Шаблони за преработка" id="{3B7AD48C-D567-41B4-AEB7-9A05A4FDDEE7}">
          <p14:sldIdLst>
            <p14:sldId id="617"/>
            <p14:sldId id="544"/>
            <p14:sldId id="545"/>
          </p14:sldIdLst>
        </p14:section>
        <p14:section name="Нива на преработване" id="{E24D2489-0F37-40D2-9D43-4D7CBB12E6C6}">
          <p14:sldIdLst>
            <p14:sldId id="618"/>
            <p14:sldId id="581"/>
            <p14:sldId id="604"/>
            <p14:sldId id="605"/>
            <p14:sldId id="582"/>
            <p14:sldId id="606"/>
            <p14:sldId id="583"/>
            <p14:sldId id="607"/>
            <p14:sldId id="608"/>
          </p14:sldIdLst>
        </p14:section>
        <p14:section name="Обобщение" id="{A1CE8DF1-BA35-4B48-B64B-4B99E9F19B6C}">
          <p14:sldIdLst>
            <p14:sldId id="421"/>
            <p14:sldId id="659"/>
            <p14:sldId id="6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A7409-79DA-FD56-919E-4E15CA83DBFE}" v="1074" dt="2023-01-09T20:56:56.168"/>
    <p1510:client id="{2EB31526-A1DD-1D3F-B613-1AC6CBB95D6E}" v="387" dt="2023-01-11T19:57:50.274"/>
    <p1510:client id="{97FE650E-9FCF-06AA-9869-81D8E1AD23CB}" v="1907" dt="2023-01-10T15:59:54.42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/>
    <p:restoredTop sz="94719"/>
  </p:normalViewPr>
  <p:slideViewPr>
    <p:cSldViewPr snapToGrid="0">
      <p:cViewPr varScale="1">
        <p:scale>
          <a:sx n="125" d="100"/>
          <a:sy n="125" d="100"/>
        </p:scale>
        <p:origin x="160" y="74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582" y="11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11.09.23 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3:37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3:37:2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5D0BB4E-12EA-7129-C681-3814ED0C0F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50757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14AD99D-6DCC-A3C1-EC52-FF10CD5B23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1870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CFE5E97-8D68-4134-8407-17031A0C4E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940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440DE1F-FF39-450B-9BB2-FD91A9B920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4424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6E1ED7C-6040-4445-43F6-B33646C52E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839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7066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0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64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0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99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3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customXml" Target="../ink/ink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https://softuni.b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20158" y="5142319"/>
            <a:ext cx="3387610" cy="832591"/>
          </a:xfrm>
        </p:spPr>
        <p:txBody>
          <a:bodyPr/>
          <a:lstStyle/>
          <a:p>
            <a:pPr algn="l"/>
            <a:r>
              <a:rPr lang="bg-BG" sz="2400" dirty="0"/>
              <a:t>Преподавателски екип</a:t>
            </a:r>
            <a:endParaRPr lang="bg-BG" sz="3200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64479" y="4866541"/>
            <a:ext cx="2086653" cy="506796"/>
          </a:xfrm>
        </p:spPr>
        <p:txBody>
          <a:bodyPr/>
          <a:lstStyle/>
          <a:p>
            <a:pPr algn="l"/>
            <a:r>
              <a:rPr lang="bg-BG" sz="2800" dirty="0"/>
              <a:t>СофтУни</a:t>
            </a:r>
            <a:endParaRPr lang="en-US" sz="28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12424" y="6165304"/>
            <a:ext cx="3704648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https://softuni.bg</a:t>
            </a:r>
            <a:endParaRPr lang="en-US" sz="180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9552384" y="5781010"/>
            <a:ext cx="3704648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bg-BG" sz="1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53596" y="1141941"/>
            <a:ext cx="10972011" cy="11650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Коректност на кода</a:t>
            </a:r>
            <a:r>
              <a:rPr lang="en-US" sz="3200" dirty="0"/>
              <a:t>, </a:t>
            </a:r>
            <a:r>
              <a:rPr lang="bg-BG" sz="3200" dirty="0"/>
              <a:t>четимост</a:t>
            </a:r>
            <a:r>
              <a:rPr lang="en-US" sz="3200" dirty="0"/>
              <a:t>, </a:t>
            </a:r>
            <a:r>
              <a:rPr lang="bg-BG" sz="3200" dirty="0"/>
              <a:t>възможност за поддръжка и тестване, преработка</a:t>
            </a:r>
            <a:endParaRPr lang="en-US" sz="3200" dirty="0">
              <a:highlight>
                <a:srgbClr val="FFFF00"/>
              </a:highligh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3160" y="340941"/>
            <a:ext cx="10962447" cy="710533"/>
          </a:xfrm>
        </p:spPr>
        <p:txBody>
          <a:bodyPr>
            <a:normAutofit fontScale="90000"/>
          </a:bodyPr>
          <a:lstStyle/>
          <a:p>
            <a:r>
              <a:rPr lang="bg-BG" sz="4800" dirty="0">
                <a:solidFill>
                  <a:schemeClr val="tx2"/>
                </a:solidFill>
                <a:latin typeface="-apple-system"/>
              </a:rPr>
              <a:t>Качествен код и преработване</a:t>
            </a:r>
            <a:endParaRPr lang="en-US" sz="4800" dirty="0">
              <a:solidFill>
                <a:schemeClr val="tx2"/>
              </a:solidFill>
              <a:latin typeface="-apple-system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F688706-B0CC-302C-6A2E-9424BA7A7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54" y="2708175"/>
            <a:ext cx="4838257" cy="2508045"/>
          </a:xfrm>
          <a:prstGeom prst="roundRect">
            <a:avLst>
              <a:gd name="adj" fmla="val 15209"/>
            </a:avLst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20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FA9BD-C9D9-4EE2-ACD7-F6F119EE9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79099D-EAE2-430F-AF2A-D8757F1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качеството е толкова важно</a:t>
            </a:r>
            <a:r>
              <a:rPr lang="en-US" dirty="0"/>
              <a:t>?</a:t>
            </a:r>
            <a:r>
              <a:rPr lang="bg-BG" dirty="0"/>
              <a:t> (3)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95C9C-D9EF-8294-0D23-F636B9BC1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644" y="1340768"/>
            <a:ext cx="4991697" cy="53551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91440" rIns="108000" bIns="91440" rtlCol="0">
            <a:sp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static void Main()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int value = 10;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int </a:t>
            </a:r>
            <a:r>
              <a:rPr lang="en-US" sz="1800" b="1" noProof="1">
                <a:latin typeface="Consolas" panose="020B0609020204030204" pitchFamily="49" charset="0"/>
              </a:rPr>
              <a:t>row</a:t>
            </a:r>
            <a:r>
              <a:rPr lang="en-US" sz="1800" b="1" dirty="0">
                <a:latin typeface="Consolas" panose="020B0609020204030204" pitchFamily="49" charset="0"/>
              </a:rPr>
              <a:t> = 5;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int column = 0; 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8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switch (value)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case 10: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column = 5;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</a:t>
            </a:r>
            <a:r>
              <a:rPr lang="en-US" sz="1800" b="1" noProof="1">
                <a:latin typeface="Consolas" panose="020B0609020204030204" pitchFamily="49" charset="0"/>
              </a:rPr>
              <a:t>Console.WriteLine</a:t>
            </a:r>
            <a:r>
              <a:rPr lang="en-US" sz="1800" b="1" dirty="0">
                <a:latin typeface="Consolas" panose="020B0609020204030204" pitchFamily="49" charset="0"/>
              </a:rPr>
              <a:t>(column);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break;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case 9: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</a:t>
            </a:r>
            <a:r>
              <a:rPr lang="en-US" sz="1800" b="1" noProof="1">
                <a:latin typeface="Consolas" panose="020B0609020204030204" pitchFamily="49" charset="0"/>
              </a:rPr>
              <a:t>row</a:t>
            </a:r>
            <a:r>
              <a:rPr lang="en-US" sz="1800" b="1" dirty="0">
                <a:latin typeface="Consolas" panose="020B0609020204030204" pitchFamily="49" charset="0"/>
              </a:rPr>
              <a:t> = 0;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break;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case 8: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</a:t>
            </a:r>
            <a:r>
              <a:rPr lang="en-US" sz="1800" b="1" noProof="1">
                <a:latin typeface="Consolas" panose="020B0609020204030204" pitchFamily="49" charset="0"/>
              </a:rPr>
              <a:t>Console.WriteLine</a:t>
            </a:r>
            <a:r>
              <a:rPr lang="en-US" sz="1800" b="1" dirty="0">
                <a:latin typeface="Consolas" panose="020B0609020204030204" pitchFamily="49" charset="0"/>
              </a:rPr>
              <a:t>("8 ");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break; …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noProof="1">
                <a:latin typeface="Consolas" panose="020B0609020204030204" pitchFamily="49" charset="0"/>
              </a:rPr>
              <a:t>Console.WriteLine</a:t>
            </a:r>
            <a:r>
              <a:rPr lang="en-US" sz="1800" b="1" dirty="0">
                <a:latin typeface="Consolas" panose="020B0609020204030204" pitchFamily="49" charset="0"/>
              </a:rPr>
              <a:t>("loop!");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}</a:t>
            </a:r>
            <a:endParaRPr lang="en-US" sz="1800" b="1" noProof="1">
              <a:highlight>
                <a:srgbClr val="FFFF00"/>
              </a:highligh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73490B8D-9CD3-BCBD-06A3-61C8B009E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53" y="3429000"/>
            <a:ext cx="4703981" cy="1524965"/>
          </a:xfrm>
          <a:prstGeom prst="wedgeRoundRectCallout">
            <a:avLst>
              <a:gd name="adj1" fmla="val 59818"/>
              <a:gd name="adj2" fmla="val -814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bg2"/>
                </a:solidFill>
                <a:cs typeface="Consolas" pitchFamily="49" charset="0"/>
              </a:rPr>
              <a:t>Така трябва да изглежда </a:t>
            </a:r>
            <a:r>
              <a:rPr lang="bg-BG" sz="28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предишният код</a:t>
            </a:r>
            <a:r>
              <a:rPr lang="bg-BG" sz="2800" b="1" noProof="1">
                <a:solidFill>
                  <a:schemeClr val="bg2"/>
                </a:solidFill>
                <a:cs typeface="Consolas" pitchFamily="49" charset="0"/>
              </a:rPr>
              <a:t>, когато е </a:t>
            </a:r>
            <a:r>
              <a:rPr lang="bg-BG" sz="28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форматиран</a:t>
            </a:r>
            <a:r>
              <a:rPr lang="bg-BG" sz="2800" b="1" noProof="1">
                <a:solidFill>
                  <a:schemeClr val="bg2"/>
                </a:solidFill>
                <a:cs typeface="Consolas" pitchFamily="49" charset="0"/>
              </a:rPr>
              <a:t> правилно </a:t>
            </a:r>
            <a:endParaRPr lang="en-US" sz="28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A66CD-AE17-D793-1848-B6970312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103" y="1149373"/>
            <a:ext cx="575096" cy="5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7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1730D171-E3FB-3695-03F0-2784812D900F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608494"/>
            <a:ext cx="10961783" cy="768084"/>
          </a:xfrm>
        </p:spPr>
        <p:txBody>
          <a:bodyPr/>
          <a:lstStyle/>
          <a:p>
            <a:r>
              <a:rPr lang="bg-BG" sz="3600" dirty="0"/>
              <a:t>Описателни имена на променливи, методи, класове</a:t>
            </a:r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4A52A448-E357-EB4F-C388-64C47CE82B3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sz="5400" dirty="0"/>
              <a:t>Наименуване на идентификатори</a:t>
            </a:r>
            <a:endParaRPr lang="bg-BG" sz="5400" dirty="0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6E321BB3-0295-20A6-6C75-13F13579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537" y="1052737"/>
            <a:ext cx="3598927" cy="2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3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BA865-0B40-3755-A647-8DD1A3587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C89DA-C7CE-2DFB-0C9C-27ABD4656E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69" y="1196125"/>
            <a:ext cx="11936990" cy="5561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Винаги </a:t>
            </a:r>
            <a:r>
              <a:rPr lang="bg-BG" sz="3400" dirty="0"/>
              <a:t>използвайте</a:t>
            </a:r>
            <a:r>
              <a:rPr lang="bg-BG" sz="3400" b="1" dirty="0">
                <a:solidFill>
                  <a:schemeClr val="bg1"/>
                </a:solidFill>
              </a:rPr>
              <a:t> английски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– </a:t>
            </a:r>
            <a:r>
              <a:rPr lang="bg-BG" sz="3400" dirty="0"/>
              <a:t>всички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400" dirty="0"/>
              <a:t>програмисти говорят </a:t>
            </a:r>
            <a:r>
              <a:rPr lang="bg-BG" sz="3400" b="1" dirty="0">
                <a:solidFill>
                  <a:schemeClr val="bg1"/>
                </a:solidFill>
              </a:rPr>
              <a:t>английски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Избягвайте</a:t>
            </a:r>
            <a:r>
              <a:rPr lang="en-US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съкращения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и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трудни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произнасяне</a:t>
            </a:r>
            <a:r>
              <a:rPr lang="en-US" sz="3400" dirty="0"/>
              <a:t> </a:t>
            </a:r>
            <a:r>
              <a:rPr lang="bg-BG" sz="3400" dirty="0"/>
              <a:t>имена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Пример</a:t>
            </a:r>
            <a:r>
              <a:rPr lang="en-US" sz="3200" dirty="0"/>
              <a:t>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scriptsCount</a:t>
            </a:r>
            <a:r>
              <a:rPr lang="en-US" sz="3200" noProof="1">
                <a:cs typeface="Consolas" pitchFamily="49" charset="0"/>
              </a:rPr>
              <a:t>, </a:t>
            </a:r>
            <a:r>
              <a:rPr lang="bg-BG" sz="3200" noProof="1">
                <a:cs typeface="Consolas" pitchFamily="49" charset="0"/>
              </a:rPr>
              <a:t>не</a:t>
            </a:r>
            <a:r>
              <a:rPr lang="en-US" sz="3200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scrpCnt</a:t>
            </a:r>
            <a:r>
              <a:rPr lang="en-US" sz="3200" dirty="0"/>
              <a:t> </a:t>
            </a:r>
            <a:endParaRPr lang="en-US" sz="3200" b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Пример</a:t>
            </a:r>
            <a:r>
              <a:rPr lang="en-US" sz="3200" dirty="0"/>
              <a:t>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dateTimeBulgarianRegExPattern</a:t>
            </a:r>
            <a:r>
              <a:rPr lang="en-US" sz="3200" noProof="1">
                <a:cs typeface="Consolas" pitchFamily="49" charset="0"/>
              </a:rPr>
              <a:t>, </a:t>
            </a:r>
            <a:r>
              <a:rPr lang="bg-BG" sz="3200" noProof="1">
                <a:cs typeface="Consolas" pitchFamily="49" charset="0"/>
              </a:rPr>
              <a:t>не</a:t>
            </a:r>
            <a:r>
              <a:rPr lang="en-US" sz="3200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dtbgRegExPtrn</a:t>
            </a:r>
            <a:endParaRPr lang="en-US" sz="320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Винаги използвайте </a:t>
            </a:r>
            <a:r>
              <a:rPr lang="bg-BG" sz="3400" b="1" dirty="0">
                <a:solidFill>
                  <a:schemeClr val="bg1"/>
                </a:solidFill>
              </a:rPr>
              <a:t>смислени</a:t>
            </a:r>
            <a:r>
              <a:rPr lang="bg-BG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имена</a:t>
            </a:r>
            <a:endParaRPr lang="en-US" sz="34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ru-RU" sz="3200" dirty="0"/>
              <a:t>Дали едно име е </a:t>
            </a:r>
            <a:r>
              <a:rPr lang="ru-RU" sz="3200" b="1" dirty="0">
                <a:solidFill>
                  <a:schemeClr val="bg1"/>
                </a:solidFill>
              </a:rPr>
              <a:t>смислено</a:t>
            </a:r>
            <a:r>
              <a:rPr lang="ru-RU" sz="3200" dirty="0"/>
              <a:t> или </a:t>
            </a:r>
            <a:r>
              <a:rPr lang="ru-RU" sz="3200" b="1" dirty="0">
                <a:solidFill>
                  <a:schemeClr val="bg1"/>
                </a:solidFill>
              </a:rPr>
              <a:t>не</a:t>
            </a:r>
            <a:r>
              <a:rPr lang="ru-RU" sz="3200" dirty="0"/>
              <a:t>, зависи от неговия </a:t>
            </a:r>
            <a:r>
              <a:rPr lang="ru-RU" sz="3200" b="1" dirty="0">
                <a:solidFill>
                  <a:schemeClr val="bg1"/>
                </a:solidFill>
              </a:rPr>
              <a:t>контекст</a:t>
            </a:r>
            <a:endParaRPr lang="en-US" sz="3200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Използвайте </a:t>
            </a:r>
            <a:r>
              <a:rPr lang="bg-BG" sz="3400" b="1" dirty="0">
                <a:solidFill>
                  <a:schemeClr val="bg1"/>
                </a:solidFill>
              </a:rPr>
              <a:t>последователно наименуване </a:t>
            </a:r>
            <a:r>
              <a:rPr lang="bg-BG" sz="3400" dirty="0"/>
              <a:t>в целия</a:t>
            </a:r>
            <a:endParaRPr lang="en-US" sz="3400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Името трябва да бъде дълго </a:t>
            </a:r>
            <a:r>
              <a:rPr lang="bg-BG" sz="3400" b="1" dirty="0">
                <a:solidFill>
                  <a:schemeClr val="bg1"/>
                </a:solidFill>
              </a:rPr>
              <a:t>толкова колкото трябва</a:t>
            </a:r>
            <a:endParaRPr lang="en-US" sz="340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sz="3600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endParaRPr lang="en-US" sz="3400" dirty="0"/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1CA0F-BC2E-6897-C520-91CFB23F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правила при наименуване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BA68E0-8109-4009-B687-57F14517C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FDC09-9A81-4194-88C7-CB1D2AA80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69" y="1161400"/>
            <a:ext cx="11936990" cy="5561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2800" dirty="0"/>
              <a:t>За</a:t>
            </a:r>
            <a:r>
              <a:rPr lang="en-US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класове</a:t>
            </a:r>
            <a:r>
              <a:rPr lang="en-US" sz="2800" dirty="0"/>
              <a:t> </a:t>
            </a:r>
            <a:r>
              <a:rPr lang="bg-BG" sz="2800" dirty="0"/>
              <a:t>и</a:t>
            </a:r>
            <a:r>
              <a:rPr lang="en-US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структури</a:t>
            </a:r>
            <a:r>
              <a:rPr lang="en-US" sz="2800" dirty="0"/>
              <a:t> </a:t>
            </a:r>
            <a:r>
              <a:rPr lang="bg-BG" sz="2800" dirty="0"/>
              <a:t>използвайте следните формати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Съществително</a:t>
            </a:r>
            <a:r>
              <a:rPr lang="en-US" sz="2800" b="1" dirty="0">
                <a:solidFill>
                  <a:schemeClr val="bg1"/>
                </a:solidFill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bg-BG" sz="2800" dirty="0"/>
              <a:t>Примери</a:t>
            </a:r>
            <a:r>
              <a:rPr lang="en-US" sz="2800" dirty="0"/>
              <a:t>:</a:t>
            </a:r>
            <a:r>
              <a:rPr lang="bg-BG" sz="2800" dirty="0"/>
              <a:t>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sz="2800" noProof="1"/>
              <a:t>,</a:t>
            </a:r>
            <a:r>
              <a:rPr lang="en-US" sz="2800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FileSystem</a:t>
            </a:r>
            <a:r>
              <a:rPr lang="en-US" sz="2800" noProof="1"/>
              <a:t>,</a:t>
            </a:r>
            <a:r>
              <a:rPr lang="en-US" sz="2800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BinaryTreeNode</a:t>
            </a:r>
            <a:endParaRPr lang="bg-BG" sz="2800" b="1" noProof="1">
              <a:solidFill>
                <a:schemeClr val="accent2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bg-BG" sz="2800" dirty="0"/>
              <a:t>Грешни</a:t>
            </a:r>
            <a:r>
              <a:rPr lang="en-US" sz="2800" dirty="0"/>
              <a:t> </a:t>
            </a:r>
            <a:r>
              <a:rPr lang="bg-BG" sz="2800" dirty="0"/>
              <a:t>примери</a:t>
            </a:r>
            <a:r>
              <a:rPr lang="en-US" sz="2800" dirty="0"/>
              <a:t>:</a:t>
            </a:r>
            <a:r>
              <a:rPr lang="bg-BG" sz="2800" dirty="0"/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Move</a:t>
            </a:r>
            <a:r>
              <a:rPr lang="en-US" sz="2800" noProof="1">
                <a:latin typeface="+mj-lt"/>
                <a:cs typeface="Consolas" pitchFamily="49" charset="0"/>
              </a:rPr>
              <a:t>,</a:t>
            </a:r>
            <a:r>
              <a:rPr lang="en-US" sz="2800" noProof="1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FindUsers</a:t>
            </a:r>
            <a:r>
              <a:rPr lang="en-US" sz="2800" noProof="1">
                <a:latin typeface="+mj-lt"/>
                <a:cs typeface="Consolas" pitchFamily="49" charset="0"/>
              </a:rPr>
              <a:t>,</a:t>
            </a:r>
            <a:r>
              <a:rPr lang="en-US" sz="2800" noProof="1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</a:t>
            </a:r>
            <a:r>
              <a:rPr lang="en-US" sz="2800" noProof="1">
                <a:latin typeface="+mj-lt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</a:t>
            </a:r>
          </a:p>
          <a:p>
            <a:pPr>
              <a:lnSpc>
                <a:spcPct val="100000"/>
              </a:lnSpc>
            </a:pPr>
            <a:r>
              <a:rPr lang="bg-BG" sz="2800" dirty="0"/>
              <a:t>За</a:t>
            </a:r>
            <a:r>
              <a:rPr lang="en-US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интерфейси</a:t>
            </a:r>
            <a:r>
              <a:rPr lang="en-US" sz="2800" dirty="0"/>
              <a:t> </a:t>
            </a:r>
            <a:r>
              <a:rPr lang="bg-BG" sz="2800" dirty="0"/>
              <a:t>използвайте следния формат</a:t>
            </a:r>
            <a:r>
              <a:rPr lang="en-US" sz="2800" dirty="0"/>
              <a:t>: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/>
              <a:t>' + </a:t>
            </a: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Съществително</a:t>
            </a:r>
            <a:r>
              <a:rPr lang="en-US" sz="2800" b="1" dirty="0">
                <a:solidFill>
                  <a:schemeClr val="bg1"/>
                </a:solidFill>
              </a:rPr>
              <a:t>] 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dirty="0"/>
              <a:t>' + </a:t>
            </a: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Глагол</a:t>
            </a:r>
            <a:r>
              <a:rPr lang="en-US" sz="2800" b="1" dirty="0">
                <a:solidFill>
                  <a:schemeClr val="bg1"/>
                </a:solidFill>
              </a:rPr>
              <a:t>]</a:t>
            </a:r>
            <a:r>
              <a:rPr lang="en-US" sz="2800" dirty="0"/>
              <a:t> + </a:t>
            </a:r>
            <a:r>
              <a:rPr lang="en-US" sz="2800" b="1" dirty="0">
                <a:solidFill>
                  <a:schemeClr val="bg1"/>
                </a:solidFill>
              </a:rPr>
              <a:t>'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able</a:t>
            </a:r>
            <a:r>
              <a:rPr lang="en-US" sz="2800" dirty="0"/>
              <a:t>'</a:t>
            </a:r>
          </a:p>
          <a:p>
            <a:pPr>
              <a:lnSpc>
                <a:spcPct val="100000"/>
              </a:lnSpc>
            </a:pPr>
            <a:r>
              <a:rPr lang="bg-BG" sz="2800" dirty="0"/>
              <a:t>Примери</a:t>
            </a:r>
            <a:r>
              <a:rPr lang="en-US" sz="2800" dirty="0"/>
              <a:t>:</a:t>
            </a:r>
            <a:r>
              <a:rPr lang="bg-BG" sz="2800" dirty="0"/>
              <a:t>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IFormattable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IDataReader</a:t>
            </a:r>
            <a:endParaRPr lang="bg-BG" sz="2800" b="1" noProof="1">
              <a:solidFill>
                <a:schemeClr val="accent2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bg-BG" sz="2800" dirty="0"/>
              <a:t>Грешни</a:t>
            </a:r>
            <a:r>
              <a:rPr lang="en-US" sz="2800" dirty="0"/>
              <a:t> </a:t>
            </a:r>
            <a:r>
              <a:rPr lang="bg-BG" sz="2800" dirty="0"/>
              <a:t>примери</a:t>
            </a:r>
            <a:r>
              <a:rPr lang="en-US" sz="2800" dirty="0"/>
              <a:t>:</a:t>
            </a:r>
            <a:r>
              <a:rPr lang="bg-BG" sz="2800" dirty="0"/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800" noProof="1"/>
              <a:t>,</a:t>
            </a:r>
            <a:r>
              <a:rPr lang="en-US" sz="2800" noProof="1">
                <a:solidFill>
                  <a:srgbClr val="FB816D"/>
                </a:solidFill>
              </a:rPr>
              <a:t>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iFindUsers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IMemoryOptimize</a:t>
            </a:r>
            <a:endParaRPr lang="en-US" sz="2800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2FC5B-8FD7-493E-A9C1-961035E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Наименуване на класове и структури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F2739-5084-4A75-89D6-4E206594C132}"/>
              </a:ext>
            </a:extLst>
          </p:cNvPr>
          <p:cNvSpPr txBox="1"/>
          <p:nvPr/>
        </p:nvSpPr>
        <p:spPr>
          <a:xfrm>
            <a:off x="3431704" y="1628801"/>
            <a:ext cx="784474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1371600" lvl="2" indent="-457200" eaLnBrk="0" hangingPunct="0">
              <a:lnSpc>
                <a:spcPct val="11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198" b="1" dirty="0">
                <a:solidFill>
                  <a:schemeClr val="bg1"/>
                </a:solidFill>
              </a:rPr>
              <a:t>[</a:t>
            </a:r>
            <a:r>
              <a:rPr lang="bg-BG" sz="3198" b="1" dirty="0">
                <a:solidFill>
                  <a:schemeClr val="bg1"/>
                </a:solidFill>
              </a:rPr>
              <a:t>Прилагателно</a:t>
            </a:r>
            <a:r>
              <a:rPr lang="en-US" sz="3198" b="1" dirty="0">
                <a:solidFill>
                  <a:schemeClr val="bg1"/>
                </a:solidFill>
              </a:rPr>
              <a:t>] +</a:t>
            </a:r>
            <a:r>
              <a:rPr lang="en-US" sz="3198" dirty="0"/>
              <a:t> </a:t>
            </a:r>
            <a:r>
              <a:rPr lang="en-US" sz="3198" b="1" dirty="0">
                <a:solidFill>
                  <a:schemeClr val="bg1"/>
                </a:solidFill>
              </a:rPr>
              <a:t>[</a:t>
            </a:r>
            <a:r>
              <a:rPr lang="bg-BG" sz="3200" b="1" dirty="0">
                <a:solidFill>
                  <a:schemeClr val="bg1"/>
                </a:solidFill>
              </a:rPr>
              <a:t>Съществително</a:t>
            </a:r>
            <a:r>
              <a:rPr lang="en-US" sz="3198" b="1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A6ED8-5908-D9CF-551A-EF9245F6CB16}"/>
              </a:ext>
            </a:extLst>
          </p:cNvPr>
          <p:cNvSpPr txBox="1"/>
          <p:nvPr/>
        </p:nvSpPr>
        <p:spPr>
          <a:xfrm>
            <a:off x="4884516" y="3993265"/>
            <a:ext cx="6967960" cy="6678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342900" indent="-342900" eaLnBrk="0" hangingPunct="0">
              <a:lnSpc>
                <a:spcPct val="110000"/>
              </a:lnSpc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'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/>
              <a:t>' + </a:t>
            </a: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Прилагателно</a:t>
            </a:r>
            <a:r>
              <a:rPr lang="en-US" sz="2800" b="1" dirty="0">
                <a:solidFill>
                  <a:schemeClr val="bg1"/>
                </a:solidFill>
              </a:rPr>
              <a:t>]</a:t>
            </a:r>
            <a:r>
              <a:rPr lang="en-US" sz="2800" dirty="0"/>
              <a:t> + </a:t>
            </a:r>
            <a:r>
              <a:rPr lang="en-US" sz="2800" b="1" dirty="0">
                <a:solidFill>
                  <a:schemeClr val="bg1"/>
                </a:solidFill>
              </a:rPr>
              <a:t>[</a:t>
            </a:r>
            <a:r>
              <a:rPr lang="bg-BG" sz="2800" b="1" dirty="0">
                <a:solidFill>
                  <a:schemeClr val="bg1"/>
                </a:solidFill>
              </a:rPr>
              <a:t>Съществително</a:t>
            </a:r>
            <a:r>
              <a:rPr lang="en-US" sz="2800" b="1" dirty="0">
                <a:solidFill>
                  <a:schemeClr val="bg1"/>
                </a:solidFill>
              </a:rPr>
              <a:t>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60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6D3BC-4893-404B-B06C-40A2279A1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AF850-BBA4-49F6-99FB-2E620C037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3" y="1242876"/>
            <a:ext cx="11815018" cy="556112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Атрибути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WebSe</a:t>
            </a:r>
            <a:r>
              <a:rPr lang="en-US" sz="3200" b="1" noProof="1">
                <a:solidFill>
                  <a:srgbClr val="00B050"/>
                </a:solidFill>
                <a:latin typeface="Consolas" pitchFamily="49" charset="0"/>
              </a:rPr>
              <a:t>rvi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ceAttribute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WebService</a:t>
            </a:r>
          </a:p>
          <a:p>
            <a:pPr>
              <a:lnSpc>
                <a:spcPct val="100000"/>
              </a:lnSpc>
            </a:pPr>
            <a:r>
              <a:rPr lang="bg-BG" dirty="0"/>
              <a:t>Колекция от класове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StringsCollection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ListOfStrings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Грешки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FileNotFoundException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FileNotFoundError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Делегатни класове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DownloadFinishedDelegate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WakeUpNotification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ClickedEventHandler</a:t>
            </a:r>
            <a:r>
              <a:rPr lang="en-US" sz="3200" noProof="1"/>
              <a:t>, </a:t>
            </a:r>
            <a:r>
              <a:rPr lang="bg-BG" sz="3200" noProof="1"/>
              <a:t>не</a:t>
            </a:r>
            <a:r>
              <a:rPr lang="en-US" sz="3200" noProof="1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</a:rPr>
              <a:t>ClickedButton</a:t>
            </a: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3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542239-530C-4D16-BBAA-082EF7F2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Наименуване на специални класове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B5838-D1B1-4C47-9430-19FDA8E07BF7}"/>
              </a:ext>
            </a:extLst>
          </p:cNvPr>
          <p:cNvSpPr/>
          <p:nvPr/>
        </p:nvSpPr>
        <p:spPr bwMode="auto">
          <a:xfrm>
            <a:off x="3359696" y="1844824"/>
            <a:ext cx="2016224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0A4FC-899A-401C-A40D-6514F2E272B6}"/>
              </a:ext>
            </a:extLst>
          </p:cNvPr>
          <p:cNvSpPr/>
          <p:nvPr/>
        </p:nvSpPr>
        <p:spPr bwMode="auto">
          <a:xfrm>
            <a:off x="2639616" y="3043252"/>
            <a:ext cx="2304256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B3DD5-DF88-464A-8C35-5F616D5A63C1}"/>
              </a:ext>
            </a:extLst>
          </p:cNvPr>
          <p:cNvSpPr/>
          <p:nvPr/>
        </p:nvSpPr>
        <p:spPr bwMode="auto">
          <a:xfrm>
            <a:off x="3791744" y="4267388"/>
            <a:ext cx="2016224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422935-3D47-4A45-A8AA-CBEC5006B2FE}"/>
              </a:ext>
            </a:extLst>
          </p:cNvPr>
          <p:cNvSpPr/>
          <p:nvPr/>
        </p:nvSpPr>
        <p:spPr bwMode="auto">
          <a:xfrm>
            <a:off x="4655840" y="5479297"/>
            <a:ext cx="1872208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F1591-7857-4365-8D57-401422F6930F}"/>
              </a:ext>
            </a:extLst>
          </p:cNvPr>
          <p:cNvSpPr/>
          <p:nvPr/>
        </p:nvSpPr>
        <p:spPr bwMode="auto">
          <a:xfrm>
            <a:off x="2658046" y="6049244"/>
            <a:ext cx="2717874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Google Shape;404;p12">
            <a:extLst>
              <a:ext uri="{FF2B5EF4-FFF2-40B4-BE49-F238E27FC236}">
                <a16:creationId xmlns:a16="http://schemas.microsoft.com/office/drawing/2014/main" id="{E32897E8-19CA-4F7D-822B-F16251883F8A}"/>
              </a:ext>
            </a:extLst>
          </p:cNvPr>
          <p:cNvSpPr/>
          <p:nvPr/>
        </p:nvSpPr>
        <p:spPr>
          <a:xfrm>
            <a:off x="8301757" y="1096498"/>
            <a:ext cx="2952328" cy="919329"/>
          </a:xfrm>
          <a:prstGeom prst="wedgeRoundRectCallout">
            <a:avLst>
              <a:gd name="adj1" fmla="val -156969"/>
              <a:gd name="adj2" fmla="val 37794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noProof="1">
                <a:solidFill>
                  <a:schemeClr val="bg2"/>
                </a:solidFill>
              </a:rPr>
              <a:t>Използвайте тази </a:t>
            </a:r>
            <a:r>
              <a:rPr lang="bg-BG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класова наставка</a:t>
            </a:r>
            <a:endParaRPr lang="en-US" sz="2400" b="1" noProof="1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5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ADFE4-9306-436A-8C4A-3B3B29304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AE454-406C-43EC-BC35-87179798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noProof="1"/>
              <a:t>Използвайте</a:t>
            </a:r>
            <a:r>
              <a:rPr lang="en-US" noProof="1"/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noProof="1"/>
              <a:t> </a:t>
            </a:r>
            <a:r>
              <a:rPr lang="bg-BG" noProof="1"/>
              <a:t>със следния формат</a:t>
            </a:r>
            <a:r>
              <a:rPr lang="en-US" noProof="1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Глагол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Глагол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 </a:t>
            </a:r>
            <a:r>
              <a:rPr lang="bg-BG" dirty="0"/>
              <a:t>или</a:t>
            </a:r>
            <a:br>
              <a:rPr lang="bg-BG" dirty="0"/>
            </a:b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Глагол</a:t>
            </a:r>
            <a:r>
              <a:rPr lang="en-US" b="1" dirty="0">
                <a:solidFill>
                  <a:schemeClr val="bg1"/>
                </a:solidFill>
              </a:rPr>
              <a:t>] + [</a:t>
            </a:r>
            <a:r>
              <a:rPr lang="bg-BG" b="1" dirty="0">
                <a:solidFill>
                  <a:schemeClr val="bg1"/>
                </a:solidFill>
              </a:rPr>
              <a:t>Прилагателно</a:t>
            </a:r>
            <a:r>
              <a:rPr lang="en-US" b="1" dirty="0">
                <a:solidFill>
                  <a:schemeClr val="bg1"/>
                </a:solidFill>
              </a:rPr>
              <a:t>] + 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</a:p>
          <a:p>
            <a:pPr lvl="1"/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Show</a:t>
            </a:r>
            <a:r>
              <a:rPr lang="en-US" dirty="0"/>
              <a:t>,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LoadSettingsFile</a:t>
            </a:r>
          </a:p>
          <a:p>
            <a:pPr lvl="1"/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/>
              <a:t>,</a:t>
            </a:r>
            <a:r>
              <a:rPr lang="en-US" dirty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Generator</a:t>
            </a:r>
            <a:r>
              <a:rPr lang="en-US" dirty="0"/>
              <a:t>,</a:t>
            </a:r>
            <a:r>
              <a:rPr lang="en-US" dirty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</a:p>
          <a:p>
            <a:pPr>
              <a:spcBef>
                <a:spcPts val="1800"/>
              </a:spcBef>
            </a:pPr>
            <a:r>
              <a:rPr lang="ru-RU" sz="3400" dirty="0"/>
              <a:t>Методите, връщащи стойности, трябва да описват </a:t>
            </a:r>
            <a:r>
              <a:rPr lang="ru-RU" sz="3400" b="1" dirty="0">
                <a:solidFill>
                  <a:schemeClr val="bg1"/>
                </a:solidFill>
              </a:rPr>
              <a:t>върнатата стойност</a:t>
            </a:r>
            <a:endParaRPr lang="en-US" sz="3400" b="1" dirty="0">
              <a:solidFill>
                <a:schemeClr val="bg1"/>
              </a:solidFill>
            </a:endParaRPr>
          </a:p>
          <a:p>
            <a:pPr lvl="1"/>
            <a:r>
              <a:rPr lang="bg-BG" sz="3200" dirty="0"/>
              <a:t>Примери</a:t>
            </a:r>
            <a:r>
              <a:rPr lang="en-US" sz="3200" dirty="0"/>
              <a:t>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ConvertMetersToInches</a:t>
            </a:r>
            <a:r>
              <a:rPr lang="en-US" sz="3200" dirty="0"/>
              <a:t>, </a:t>
            </a:r>
            <a:r>
              <a:rPr lang="bg-BG" sz="3200" dirty="0"/>
              <a:t>не</a:t>
            </a:r>
            <a:r>
              <a:rPr lang="en-US" sz="3200" dirty="0"/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MetersInches</a:t>
            </a:r>
            <a:r>
              <a:rPr lang="en-US" sz="3200" dirty="0">
                <a:solidFill>
                  <a:srgbClr val="FB816D"/>
                </a:solidFill>
              </a:rPr>
              <a:t> </a:t>
            </a:r>
            <a:r>
              <a:rPr lang="bg-BG" sz="3200" dirty="0"/>
              <a:t>или</a:t>
            </a:r>
            <a:r>
              <a:rPr lang="en-US" sz="3200" dirty="0"/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</a:t>
            </a:r>
            <a:r>
              <a:rPr lang="en-US" sz="3200" dirty="0">
                <a:solidFill>
                  <a:srgbClr val="FB816D"/>
                </a:solidFill>
              </a:rPr>
              <a:t> </a:t>
            </a:r>
            <a:r>
              <a:rPr lang="bg-BG" sz="3200" dirty="0"/>
              <a:t>или</a:t>
            </a:r>
            <a:r>
              <a:rPr lang="en-US" sz="3200" dirty="0"/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ConvertUnit</a:t>
            </a:r>
          </a:p>
          <a:p>
            <a:pPr lvl="1"/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FDD204-8961-48DB-9534-1001690B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Наименуване на методи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20030-5907-4C65-9C4F-843CA5090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C43F6-D46E-40B3-86C2-DFB2224C1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 sz="3500" dirty="0"/>
              <a:t>Имена на </a:t>
            </a:r>
            <a:r>
              <a:rPr lang="bg-BG" sz="3500" b="1" dirty="0">
                <a:solidFill>
                  <a:schemeClr val="bg1"/>
                </a:solidFill>
              </a:rPr>
              <a:t>параметрите </a:t>
            </a:r>
            <a:r>
              <a:rPr lang="bg-BG" sz="3500" dirty="0"/>
              <a:t>на</a:t>
            </a:r>
            <a:r>
              <a:rPr lang="bg-BG" sz="3500" b="1" dirty="0">
                <a:solidFill>
                  <a:schemeClr val="bg1"/>
                </a:solidFill>
              </a:rPr>
              <a:t> методи</a:t>
            </a:r>
            <a:endParaRPr lang="en-US" sz="3500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Предпочитана форма</a:t>
            </a:r>
            <a:r>
              <a:rPr lang="en-US" dirty="0"/>
              <a:t>: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 </a:t>
            </a:r>
            <a:r>
              <a:rPr lang="bg-BG" dirty="0"/>
              <a:t>или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Прилагателно</a:t>
            </a:r>
            <a:r>
              <a:rPr lang="en-US" b="1" dirty="0">
                <a:solidFill>
                  <a:schemeClr val="bg1"/>
                </a:solidFill>
              </a:rPr>
              <a:t>] + 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</a:p>
          <a:p>
            <a:pPr lvl="1"/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report</a:t>
            </a:r>
          </a:p>
          <a:p>
            <a:pPr lvl="1"/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</a:p>
          <a:p>
            <a:pPr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Имена </a:t>
            </a:r>
            <a:r>
              <a:rPr lang="bg-BG" sz="3500" dirty="0"/>
              <a:t>на</a:t>
            </a:r>
            <a:r>
              <a:rPr lang="bg-BG" sz="3500" b="1" dirty="0">
                <a:solidFill>
                  <a:schemeClr val="bg1"/>
                </a:solidFill>
              </a:rPr>
              <a:t> променливи</a:t>
            </a:r>
            <a:endParaRPr lang="en-US" sz="3500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Предпочитана форма </a:t>
            </a:r>
            <a:r>
              <a:rPr lang="en-US" dirty="0"/>
              <a:t>: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  <a:r>
              <a:rPr lang="en-US" dirty="0"/>
              <a:t> </a:t>
            </a:r>
            <a:r>
              <a:rPr lang="bg-BG" dirty="0"/>
              <a:t>или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</a:t>
            </a:r>
            <a:r>
              <a:rPr lang="bg-BG" b="1" dirty="0">
                <a:solidFill>
                  <a:schemeClr val="bg1"/>
                </a:solidFill>
              </a:rPr>
              <a:t>Прилагателно</a:t>
            </a:r>
            <a:r>
              <a:rPr lang="en-US" b="1" dirty="0">
                <a:solidFill>
                  <a:schemeClr val="bg1"/>
                </a:solidFill>
              </a:rPr>
              <a:t>] + [</a:t>
            </a:r>
            <a:r>
              <a:rPr lang="bg-BG" b="1" dirty="0">
                <a:solidFill>
                  <a:schemeClr val="bg1"/>
                </a:solidFill>
              </a:rPr>
              <a:t>Съществително</a:t>
            </a:r>
            <a:r>
              <a:rPr lang="en-US" b="1" dirty="0">
                <a:solidFill>
                  <a:schemeClr val="bg1"/>
                </a:solidFill>
              </a:rPr>
              <a:t>]</a:t>
            </a:r>
          </a:p>
          <a:p>
            <a:pPr lvl="1"/>
            <a:r>
              <a:rPr lang="bg-BG" dirty="0"/>
              <a:t>Трябва да обяснява </a:t>
            </a:r>
            <a:r>
              <a:rPr lang="bg-BG" b="1" dirty="0">
                <a:solidFill>
                  <a:schemeClr val="bg1"/>
                </a:solidFill>
              </a:rPr>
              <a:t>дейността на променливата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usersList</a:t>
            </a:r>
          </a:p>
          <a:p>
            <a:pPr lvl="1"/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5AB033-9382-4558-A0FB-18D9FFD0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Наименуване на методи с параметри и променливи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76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78975-90ED-408F-9A0D-83E7DB6CE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6C858-DEEE-4D2E-898A-559E37A22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05" y="1196125"/>
            <a:ext cx="12001598" cy="552876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bg-BG" dirty="0"/>
              <a:t>Наименуване на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5000"/>
              </a:lnSpc>
            </a:pPr>
            <a:r>
              <a:rPr lang="bg-BG" noProof="1"/>
              <a:t>Използвайте</a:t>
            </a:r>
            <a:r>
              <a:rPr lang="en-US" noProof="1"/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noProof="1"/>
              <a:t> </a:t>
            </a:r>
            <a:r>
              <a:rPr lang="bg-BG" noProof="1"/>
              <a:t>със следния формат</a:t>
            </a:r>
            <a:r>
              <a:rPr lang="en-US" noProof="1"/>
              <a:t>:</a:t>
            </a:r>
          </a:p>
          <a:p>
            <a:pPr lvl="2">
              <a:lnSpc>
                <a:spcPct val="95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Company.Product.Component.</a:t>
            </a:r>
            <a:r>
              <a:rPr lang="en-US" noProof="1">
                <a:solidFill>
                  <a:schemeClr val="bg1"/>
                </a:solidFill>
              </a:rPr>
              <a:t>…</a:t>
            </a:r>
          </a:p>
          <a:p>
            <a:pPr lvl="1">
              <a:lnSpc>
                <a:spcPct val="95000"/>
              </a:lnSpc>
            </a:pPr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Microsoft.WinControls.GridView</a:t>
            </a:r>
            <a:endParaRPr lang="en-US" dirty="0">
              <a:solidFill>
                <a:schemeClr val="accent2"/>
              </a:solidFill>
            </a:endParaRPr>
          </a:p>
          <a:p>
            <a:pPr lvl="1">
              <a:lnSpc>
                <a:spcPct val="95000"/>
              </a:lnSpc>
            </a:pPr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Microsoft_WinControlsGridView</a:t>
            </a:r>
          </a:p>
          <a:p>
            <a:pPr>
              <a:lnSpc>
                <a:spcPct val="95000"/>
              </a:lnSpc>
            </a:pPr>
            <a:r>
              <a:rPr lang="bg-BG" dirty="0"/>
              <a:t>Наименуване на </a:t>
            </a:r>
            <a:r>
              <a:rPr lang="bg-BG" b="1" dirty="0">
                <a:solidFill>
                  <a:schemeClr val="bg1"/>
                </a:solidFill>
              </a:rPr>
              <a:t>папките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проекта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Имената на папките </a:t>
            </a:r>
            <a:r>
              <a:rPr lang="bg-BG" dirty="0"/>
              <a:t>трябва да </a:t>
            </a:r>
            <a:r>
              <a:rPr lang="bg-BG" b="1" dirty="0">
                <a:solidFill>
                  <a:schemeClr val="bg1"/>
                </a:solidFill>
              </a:rPr>
              <a:t>следват </a:t>
            </a:r>
            <a:r>
              <a:rPr lang="en-US" b="1" dirty="0">
                <a:solidFill>
                  <a:schemeClr val="bg1"/>
                </a:solidFill>
              </a:rPr>
              <a:t>namespace</a:t>
            </a:r>
            <a:r>
              <a:rPr lang="bg-BG" b="1" dirty="0">
                <a:solidFill>
                  <a:schemeClr val="bg1"/>
                </a:solidFill>
              </a:rPr>
              <a:t>-совете на проекта</a:t>
            </a:r>
          </a:p>
          <a:p>
            <a:pPr lvl="1">
              <a:lnSpc>
                <a:spcPct val="95000"/>
              </a:lnSpc>
            </a:pPr>
            <a:r>
              <a:rPr lang="bg-BG" dirty="0"/>
              <a:t>Примери</a:t>
            </a:r>
            <a:r>
              <a:rPr lang="en-US" dirty="0"/>
              <a:t>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System.Collections.Generic</a:t>
            </a:r>
            <a:r>
              <a:rPr lang="en-US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lnSpc>
                <a:spcPct val="95000"/>
              </a:lnSpc>
            </a:pPr>
            <a:r>
              <a:rPr lang="bg-BG" dirty="0"/>
              <a:t>Грешни примери</a:t>
            </a:r>
            <a:r>
              <a:rPr lang="en-US" dirty="0"/>
              <a:t>: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generic.src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system_collections_generic</a:t>
            </a:r>
            <a:endParaRPr lang="en-US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 marL="447675" lvl="1" indent="0">
              <a:lnSpc>
                <a:spcPct val="100000"/>
              </a:lnSpc>
              <a:buNone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C7496-A4BD-46B4-BA5E-CE715A1B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Наименуване на</a:t>
            </a:r>
            <a:r>
              <a:rPr lang="en-US" sz="4000" dirty="0"/>
              <a:t> namespaces </a:t>
            </a:r>
            <a:r>
              <a:rPr lang="bg-BG" sz="4000" dirty="0"/>
              <a:t>и</a:t>
            </a:r>
            <a:r>
              <a:rPr lang="en-US" sz="4000" dirty="0"/>
              <a:t> </a:t>
            </a:r>
            <a:r>
              <a:rPr lang="bg-BG" sz="4000" dirty="0"/>
              <a:t>папки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926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7CD2C-3C30-9D93-2427-5417B4121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5DA0-5032-B088-E64A-FCA9AAE5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2001598" cy="5910731"/>
          </a:xfrm>
        </p:spPr>
        <p:txBody>
          <a:bodyPr>
            <a:normAutofit fontScale="77500" lnSpcReduction="20000"/>
          </a:bodyPr>
          <a:lstStyle/>
          <a:p>
            <a:r>
              <a:rPr lang="bg-BG" sz="3900" dirty="0"/>
              <a:t>Наименуване на</a:t>
            </a:r>
            <a:r>
              <a:rPr lang="en-US" sz="3900" dirty="0"/>
              <a:t> </a:t>
            </a:r>
            <a:r>
              <a:rPr lang="bg-BG" sz="3900" b="1" dirty="0">
                <a:solidFill>
                  <a:schemeClr val="bg1"/>
                </a:solidFill>
              </a:rPr>
              <a:t>файлове</a:t>
            </a:r>
            <a:endParaRPr lang="en-US" sz="39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ru-RU" sz="3600" dirty="0"/>
              <a:t>Файловете трябва да имат имена, съответстващи на тяхното съдържание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bg-BG" sz="3600" dirty="0"/>
              <a:t>Примери</a:t>
            </a:r>
            <a:r>
              <a:rPr lang="en-US" sz="3600" dirty="0"/>
              <a:t>: </a:t>
            </a:r>
            <a:r>
              <a:rPr lang="en-US" sz="3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Constants.cs</a:t>
            </a:r>
            <a:r>
              <a:rPr lang="en-US" sz="3600" dirty="0"/>
              <a:t>,</a:t>
            </a:r>
            <a:r>
              <a:rPr lang="en-US" sz="3600" b="1" noProof="1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CryptographyAlgorithms.cs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Грешни примери</a:t>
            </a:r>
            <a:r>
              <a:rPr lang="en-US" sz="3600" dirty="0"/>
              <a:t>: </a:t>
            </a:r>
            <a:r>
              <a:rPr lang="en-US" sz="3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Program.cs</a:t>
            </a:r>
            <a:r>
              <a:rPr lang="en-US" sz="3600" dirty="0"/>
              <a:t>,</a:t>
            </a:r>
            <a:r>
              <a:rPr lang="en-US" sz="3600" b="1" dirty="0">
                <a:solidFill>
                  <a:srgbClr val="FB816D"/>
                </a:solidFill>
              </a:rPr>
              <a:t> </a:t>
            </a:r>
            <a:r>
              <a:rPr lang="en-US" sz="3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SourceCode.cs</a:t>
            </a:r>
            <a:r>
              <a:rPr lang="en-US" sz="3600" dirty="0"/>
              <a:t> , </a:t>
            </a:r>
            <a:r>
              <a:rPr lang="en-US" sz="3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Page1.aspx</a:t>
            </a:r>
            <a:endParaRPr lang="en-US" sz="3600" b="1" dirty="0">
              <a:solidFill>
                <a:srgbClr val="FB816D"/>
              </a:solidFill>
            </a:endParaRPr>
          </a:p>
          <a:p>
            <a:r>
              <a:rPr lang="bg-BG" sz="3900" dirty="0"/>
              <a:t>Наименуване на </a:t>
            </a:r>
            <a:r>
              <a:rPr lang="en-US" sz="3900" dirty="0"/>
              <a:t> </a:t>
            </a:r>
            <a:r>
              <a:rPr lang="bg-BG" sz="3900" b="1" dirty="0">
                <a:solidFill>
                  <a:schemeClr val="bg1"/>
                </a:solidFill>
              </a:rPr>
              <a:t>приложения</a:t>
            </a:r>
            <a:endParaRPr lang="en-US" sz="3900" b="1" dirty="0">
              <a:solidFill>
                <a:schemeClr val="bg1"/>
              </a:solidFill>
            </a:endParaRPr>
          </a:p>
          <a:p>
            <a:pPr lvl="1"/>
            <a:r>
              <a:rPr lang="bg-BG" sz="3600" noProof="1"/>
              <a:t>Използвайте</a:t>
            </a:r>
            <a:r>
              <a:rPr lang="en-US" sz="3600" noProof="1"/>
              <a:t>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sz="3600" noProof="1"/>
              <a:t> </a:t>
            </a:r>
            <a:r>
              <a:rPr lang="bg-BG" sz="3600" noProof="1"/>
              <a:t>със следният формат</a:t>
            </a:r>
            <a:r>
              <a:rPr lang="en-US" sz="3600" noProof="1"/>
              <a:t>: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[</a:t>
            </a:r>
            <a:r>
              <a:rPr lang="bg-BG" sz="3400" b="1" dirty="0">
                <a:solidFill>
                  <a:schemeClr val="bg1"/>
                </a:solidFill>
              </a:rPr>
              <a:t>Съществително</a:t>
            </a:r>
            <a:r>
              <a:rPr lang="en-US" sz="3400" b="1" dirty="0">
                <a:solidFill>
                  <a:schemeClr val="bg1"/>
                </a:solidFill>
              </a:rPr>
              <a:t>]</a:t>
            </a:r>
            <a:r>
              <a:rPr lang="en-US" sz="3400" dirty="0"/>
              <a:t> </a:t>
            </a:r>
            <a:r>
              <a:rPr lang="bg-BG" sz="3400" dirty="0"/>
              <a:t>или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[</a:t>
            </a:r>
            <a:r>
              <a:rPr lang="bg-BG" sz="3400" b="1" dirty="0">
                <a:solidFill>
                  <a:schemeClr val="bg1"/>
                </a:solidFill>
              </a:rPr>
              <a:t>Прилагателно</a:t>
            </a:r>
            <a:r>
              <a:rPr lang="en-US" sz="3400" b="1" dirty="0">
                <a:solidFill>
                  <a:schemeClr val="bg1"/>
                </a:solidFill>
              </a:rPr>
              <a:t>] + [</a:t>
            </a:r>
            <a:r>
              <a:rPr lang="bg-BG" sz="3400" b="1" dirty="0">
                <a:solidFill>
                  <a:schemeClr val="bg1"/>
                </a:solidFill>
              </a:rPr>
              <a:t>Съществително</a:t>
            </a:r>
            <a:r>
              <a:rPr lang="en-US" sz="3400" b="1" dirty="0">
                <a:solidFill>
                  <a:schemeClr val="bg1"/>
                </a:solidFill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Примери</a:t>
            </a:r>
            <a:r>
              <a:rPr lang="en-US" sz="3600" dirty="0"/>
              <a:t>: </a:t>
            </a:r>
            <a:r>
              <a:rPr lang="en-US" sz="3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BlogEngine</a:t>
            </a:r>
            <a:r>
              <a:rPr lang="en-US" sz="3600" noProof="1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NewsAggregatorService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Грешни примери</a:t>
            </a:r>
            <a:r>
              <a:rPr lang="en-US" sz="3600" dirty="0"/>
              <a:t>: </a:t>
            </a:r>
            <a:r>
              <a:rPr lang="en-US" sz="3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ConsoleApplication4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FB816D"/>
                </a:solidFill>
              </a:rPr>
              <a:t> </a:t>
            </a:r>
            <a:r>
              <a:rPr lang="en-US" sz="3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WebSite2</a:t>
            </a:r>
            <a:r>
              <a:rPr lang="en-US" sz="3600" dirty="0"/>
              <a:t>,</a:t>
            </a:r>
            <a:r>
              <a:rPr lang="en-US" sz="3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zadacha_14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FB816D"/>
                </a:solidFill>
              </a:rPr>
              <a:t> </a:t>
            </a:r>
            <a:r>
              <a:rPr lang="en-US" sz="3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online_shop_temp2</a:t>
            </a:r>
            <a:endParaRPr lang="en-US" noProof="1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D5B29-E8E9-E0F3-C3FE-3B50E325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Наименуване на файлове и приложения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5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51374B15-C903-C8D7-2F43-22145E34DC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Правилно форматиране на сорс кода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AD8BF15-6F3D-4067-5564-E401ADF20BC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Форматиране на код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9A2869B-376C-1CF0-B799-1CED7209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1" y="1556792"/>
            <a:ext cx="2723773" cy="22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9E21326-D9BF-A8DA-5DF3-937451E16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9970" y="1196752"/>
            <a:ext cx="12052062" cy="535491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3500" dirty="0">
                <a:solidFill>
                  <a:schemeClr val="bg1"/>
                </a:solidFill>
              </a:rPr>
              <a:t>͏</a:t>
            </a:r>
            <a:r>
              <a:rPr lang="bg-BG" sz="3500" b="1" dirty="0">
                <a:solidFill>
                  <a:schemeClr val="bg1"/>
                </a:solidFill>
              </a:rPr>
              <a:t>Качествен код</a:t>
            </a:r>
            <a:endParaRPr lang="en-US" sz="35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ru-RU" sz="3200" dirty="0"/>
              <a:t>Конвенции за </a:t>
            </a:r>
            <a:r>
              <a:rPr lang="ru-RU" sz="3200" b="1" dirty="0">
                <a:solidFill>
                  <a:schemeClr val="bg1"/>
                </a:solidFill>
              </a:rPr>
              <a:t>именуване</a:t>
            </a:r>
            <a:endParaRPr lang="ru-RU" sz="3200" dirty="0"/>
          </a:p>
          <a:p>
            <a:pPr lvl="1">
              <a:buClr>
                <a:schemeClr val="tx1"/>
              </a:buClr>
            </a:pPr>
            <a:r>
              <a:rPr lang="ru-RU" sz="3200" b="1" dirty="0">
                <a:solidFill>
                  <a:schemeClr val="bg1"/>
                </a:solidFill>
              </a:rPr>
              <a:t>Форматиране </a:t>
            </a:r>
            <a:r>
              <a:rPr lang="ru-RU" sz="3200" dirty="0"/>
              <a:t>на </a:t>
            </a:r>
            <a:r>
              <a:rPr lang="ru-RU" sz="3200" b="1" dirty="0">
                <a:solidFill>
                  <a:schemeClr val="bg1"/>
                </a:solidFill>
              </a:rPr>
              <a:t>код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Коментари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документация </a:t>
            </a:r>
            <a:r>
              <a:rPr lang="bg-BG" dirty="0"/>
              <a:t>на код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bg-BG" dirty="0"/>
              <a:t>Правилно </a:t>
            </a:r>
            <a:r>
              <a:rPr lang="bg-BG" b="1" dirty="0">
                <a:solidFill>
                  <a:schemeClr val="bg1"/>
                </a:solidFill>
              </a:rPr>
              <a:t>организиране на данните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Използване на </a:t>
            </a:r>
            <a:r>
              <a:rPr lang="bg-BG" b="1" dirty="0">
                <a:solidFill>
                  <a:schemeClr val="bg1"/>
                </a:solidFill>
              </a:rPr>
              <a:t>променливи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изрази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блокови</a:t>
            </a:r>
            <a:r>
              <a:rPr lang="bg-BG" b="1" dirty="0"/>
              <a:t> </a:t>
            </a:r>
            <a:br>
              <a:rPr lang="bg-BG" b="1" dirty="0"/>
            </a:br>
            <a:r>
              <a:rPr lang="bg-BG" b="1" dirty="0">
                <a:solidFill>
                  <a:schemeClr val="bg1"/>
                </a:solidFill>
              </a:rPr>
              <a:t>оператори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константи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Качествени </a:t>
            </a:r>
            <a:r>
              <a:rPr lang="bg-BG" b="1" dirty="0">
                <a:solidFill>
                  <a:schemeClr val="bg1"/>
                </a:solidFill>
              </a:rPr>
              <a:t>методи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500" dirty="0">
                <a:solidFill>
                  <a:schemeClr val="bg1"/>
                </a:solidFill>
              </a:rPr>
              <a:t>͏͏</a:t>
            </a:r>
            <a:r>
              <a:rPr lang="bg-BG" sz="3500" b="1" dirty="0">
                <a:solidFill>
                  <a:schemeClr val="bg1"/>
                </a:solidFill>
              </a:rPr>
              <a:t>Преработване</a:t>
            </a:r>
            <a:endParaRPr lang="en-US" sz="35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Принципи, процеси, шаблони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/>
          <a:lstStyle/>
          <a:p>
            <a:r>
              <a:rPr lang="bg-BG" dirty="0"/>
              <a:t>Съдържание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4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BF5A0-20E7-C657-E5F6-D969839A4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BDF9B-E7C1-891D-BE01-886FE0E80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i="0" dirty="0">
                <a:solidFill>
                  <a:schemeClr val="bg1"/>
                </a:solidFill>
                <a:effectLst/>
              </a:rPr>
              <a:t>Форматирането</a:t>
            </a:r>
            <a:r>
              <a:rPr lang="en-US" b="0" i="0" dirty="0">
                <a:effectLst/>
              </a:rPr>
              <a:t> </a:t>
            </a:r>
            <a:r>
              <a:rPr lang="bg-BG" b="0" i="0" dirty="0">
                <a:effectLst/>
              </a:rPr>
              <a:t>има две цели</a:t>
            </a:r>
            <a:r>
              <a:rPr lang="en-US" b="0" i="0" dirty="0">
                <a:effectLst/>
              </a:rPr>
              <a:t>:</a:t>
            </a:r>
          </a:p>
          <a:p>
            <a:pPr lvl="1"/>
            <a:r>
              <a:rPr lang="bg-BG" dirty="0"/>
              <a:t>Да подобри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/>
              <a:t> на кода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Да подобри </a:t>
            </a:r>
            <a:r>
              <a:rPr lang="bg-BG" b="1" dirty="0">
                <a:solidFill>
                  <a:schemeClr val="bg1"/>
                </a:solidFill>
              </a:rPr>
              <a:t>поддържимостта</a:t>
            </a:r>
            <a:r>
              <a:rPr lang="bg-BG" dirty="0"/>
              <a:t> на кода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r>
              <a:rPr lang="ru-RU" sz="3400" dirty="0"/>
              <a:t>Форматирането трябва да</a:t>
            </a:r>
            <a:r>
              <a:rPr lang="ru-RU" sz="3400" b="1" dirty="0">
                <a:solidFill>
                  <a:schemeClr val="bg1"/>
                </a:solidFill>
              </a:rPr>
              <a:t> следва логическата структура на програмата</a:t>
            </a:r>
            <a:endParaRPr lang="bg-BG" sz="3400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Всеки стил на форматиране, който </a:t>
            </a:r>
            <a:r>
              <a:rPr lang="bg-BG" b="1" dirty="0">
                <a:solidFill>
                  <a:schemeClr val="bg1"/>
                </a:solidFill>
              </a:rPr>
              <a:t>следва</a:t>
            </a:r>
            <a:r>
              <a:rPr lang="bg-BG" dirty="0"/>
              <a:t> горните </a:t>
            </a:r>
            <a:r>
              <a:rPr lang="bg-BG" b="1" dirty="0">
                <a:solidFill>
                  <a:schemeClr val="bg1"/>
                </a:solidFill>
              </a:rPr>
              <a:t>принципи</a:t>
            </a:r>
            <a:r>
              <a:rPr lang="en-US" dirty="0"/>
              <a:t>,</a:t>
            </a:r>
            <a:r>
              <a:rPr lang="bg-BG" b="1" dirty="0">
                <a:solidFill>
                  <a:schemeClr val="bg1"/>
                </a:solidFill>
              </a:rPr>
              <a:t> е добър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Всеки друг стил на форматиране </a:t>
            </a:r>
            <a:r>
              <a:rPr lang="bg-BG" b="1" dirty="0">
                <a:solidFill>
                  <a:schemeClr val="bg1"/>
                </a:solidFill>
              </a:rPr>
              <a:t>не е добър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C94B5C-A8F9-5DD0-3F44-EA89E1F9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кода</a:t>
            </a:r>
            <a:endParaRPr lang="en-US" dirty="0"/>
          </a:p>
        </p:txBody>
      </p:sp>
      <p:pic>
        <p:nvPicPr>
          <p:cNvPr id="3076" name="Picture 4" descr="7 Tips To Write Clean And Better Code in 2020 - GeeksforGeeks">
            <a:extLst>
              <a:ext uri="{FF2B5EF4-FFF2-40B4-BE49-F238E27FC236}">
                <a16:creationId xmlns:a16="http://schemas.microsoft.com/office/drawing/2014/main" id="{CC5211BB-02CD-B2FC-CA86-5870CD3E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5" y="1340768"/>
            <a:ext cx="3111679" cy="1872208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11440A-5B85-8F34-805E-A75E5A05D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1807-AB24-C8AE-8E80-E8CDA65F6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70" y="1196125"/>
            <a:ext cx="8114263" cy="55611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Форматирането на </a:t>
            </a:r>
            <a:r>
              <a:rPr lang="ru-RU" b="1" dirty="0">
                <a:solidFill>
                  <a:schemeClr val="bg1"/>
                </a:solidFill>
              </a:rPr>
              <a:t>условни оператори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цикли</a:t>
            </a:r>
            <a:endParaRPr lang="en-US" sz="35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200" dirty="0"/>
              <a:t>Винаги използвайте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{ }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след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while</a:t>
            </a:r>
            <a:r>
              <a:rPr lang="en-US" sz="3200" dirty="0"/>
              <a:t>, </a:t>
            </a:r>
            <a:r>
              <a:rPr lang="ru-RU" dirty="0"/>
              <a:t>дори когато</a:t>
            </a:r>
            <a:br>
              <a:rPr lang="ru-RU" dirty="0"/>
            </a:br>
            <a:r>
              <a:rPr lang="ru-RU" dirty="0"/>
              <a:t>следва само един ред код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Отстъп на тялото на блока </a:t>
            </a:r>
            <a:br>
              <a:rPr lang="bg-BG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след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while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200" dirty="0"/>
              <a:t>Винаги слагайте нов ред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3200" dirty="0"/>
              <a:t>след блока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while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sz="3200" dirty="0"/>
              <a:t>Винаги слагайте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3200" dirty="0"/>
              <a:t>на следващият ред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sz="3200" dirty="0"/>
              <a:t>Никога не отстъпвайте </a:t>
            </a:r>
            <a:r>
              <a:rPr lang="bg-BG" sz="3200" b="1" dirty="0">
                <a:solidFill>
                  <a:schemeClr val="bg1"/>
                </a:solidFill>
              </a:rPr>
              <a:t>повече</a:t>
            </a:r>
            <a:br>
              <a:rPr lang="bg-BG" sz="3200" b="1" dirty="0">
                <a:solidFill>
                  <a:schemeClr val="bg1"/>
                </a:solidFill>
              </a:rPr>
            </a:br>
            <a:r>
              <a:rPr lang="bg-BG" sz="3200" b="1" dirty="0">
                <a:solidFill>
                  <a:schemeClr val="bg1"/>
                </a:solidFill>
              </a:rPr>
              <a:t>от един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[Tab]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7F4A9-37B6-6F97-CF26-CFBF920A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Форматиране на условни конструкции и цикли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3866F-E44C-FAC1-493A-E4A82F2DA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085" y="3754972"/>
            <a:ext cx="5078342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i=0; i&lt;10; i++) Console.WriteLine("i={0}",i);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BD9D41-BD5E-E01F-A0A1-6EA18EF8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042" y="2108114"/>
            <a:ext cx="581484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i=0; i&lt;10;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Console.WriteLine("i={0}", 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Google Shape;404;p12">
            <a:extLst>
              <a:ext uri="{FF2B5EF4-FFF2-40B4-BE49-F238E27FC236}">
                <a16:creationId xmlns:a16="http://schemas.microsoft.com/office/drawing/2014/main" id="{E50F04FA-8C27-5DDD-17CE-C813C6030645}"/>
              </a:ext>
            </a:extLst>
          </p:cNvPr>
          <p:cNvSpPr/>
          <p:nvPr/>
        </p:nvSpPr>
        <p:spPr>
          <a:xfrm>
            <a:off x="7032104" y="3125728"/>
            <a:ext cx="3374028" cy="527733"/>
          </a:xfrm>
          <a:prstGeom prst="wedgeRoundRectCallout">
            <a:avLst>
              <a:gd name="adj1" fmla="val 41189"/>
              <a:gd name="adj2" fmla="val 7612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Символите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и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ги няма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4" name="Google Shape;404;p12">
            <a:extLst>
              <a:ext uri="{FF2B5EF4-FFF2-40B4-BE49-F238E27FC236}">
                <a16:creationId xmlns:a16="http://schemas.microsoft.com/office/drawing/2014/main" id="{055D12B3-10C2-C0BD-995A-77EE77411351}"/>
              </a:ext>
            </a:extLst>
          </p:cNvPr>
          <p:cNvSpPr/>
          <p:nvPr/>
        </p:nvSpPr>
        <p:spPr>
          <a:xfrm>
            <a:off x="8395048" y="1196124"/>
            <a:ext cx="3321689" cy="783122"/>
          </a:xfrm>
          <a:prstGeom prst="wedgeRoundRectCallout">
            <a:avLst>
              <a:gd name="adj1" fmla="val 6697"/>
              <a:gd name="adj2" fmla="val 7994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Символът</a:t>
            </a:r>
            <a:r>
              <a:rPr lang="en-US" sz="2000" b="1" noProof="1">
                <a:solidFill>
                  <a:srgbClr val="F7FFE7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{</a:t>
            </a:r>
            <a:r>
              <a:rPr lang="en-US" sz="2000" b="1" noProof="1">
                <a:solidFill>
                  <a:srgbClr val="F7FFE7"/>
                </a:solidFill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трябва да бъде на следващия ред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2477FE-5F0E-F39A-515D-721382663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042" y="4899773"/>
            <a:ext cx="619185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for (int i = 0; i &lt; 10;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Console.WriteLine("i = {0}", 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000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8DF32-8D82-4A74-BD75-26BE5B9B0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D18E-8E83-415D-AFDC-78746FFC7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49" y="1196125"/>
            <a:ext cx="7294839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Методите</a:t>
            </a:r>
            <a:r>
              <a:rPr lang="en-US" sz="2800" dirty="0"/>
              <a:t> </a:t>
            </a:r>
            <a:r>
              <a:rPr lang="bg-BG" sz="2800" dirty="0"/>
              <a:t>трябва да бъдат</a:t>
            </a:r>
            <a:r>
              <a:rPr lang="bg-BG" sz="2800" b="1" dirty="0"/>
              <a:t> </a:t>
            </a:r>
            <a:r>
              <a:rPr lang="bg-BG" sz="2800" dirty="0"/>
              <a:t>с</a:t>
            </a:r>
            <a:r>
              <a:rPr lang="bg-BG" sz="2800" b="1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един отстъп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[Tab]</a:t>
            </a:r>
            <a:r>
              <a:rPr lang="en-US" sz="2800" dirty="0"/>
              <a:t> </a:t>
            </a:r>
            <a:r>
              <a:rPr lang="bg-BG" sz="2800" dirty="0"/>
              <a:t>навътре от</a:t>
            </a:r>
            <a:r>
              <a:rPr lang="en-US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тялото на класа</a:t>
            </a: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Телата на методите </a:t>
            </a:r>
            <a:r>
              <a:rPr lang="bg-BG" sz="2800" dirty="0"/>
              <a:t>също</a:t>
            </a:r>
            <a:r>
              <a:rPr lang="bg-BG" sz="2800" b="1" dirty="0">
                <a:solidFill>
                  <a:schemeClr val="bg1"/>
                </a:solidFill>
              </a:rPr>
              <a:t> </a:t>
            </a:r>
            <a:r>
              <a:rPr lang="bg-BG" sz="2800" dirty="0"/>
              <a:t>трябва да бъдат</a:t>
            </a:r>
            <a:r>
              <a:rPr lang="bg-BG" sz="2800" b="1" dirty="0">
                <a:solidFill>
                  <a:schemeClr val="bg1"/>
                </a:solidFill>
              </a:rPr>
              <a:t> </a:t>
            </a:r>
            <a:r>
              <a:rPr lang="bg-BG" sz="2800" dirty="0"/>
              <a:t>с</a:t>
            </a:r>
            <a:r>
              <a:rPr lang="bg-BG" sz="2800" b="1" dirty="0">
                <a:solidFill>
                  <a:schemeClr val="bg1"/>
                </a:solidFill>
              </a:rPr>
              <a:t> един отстъп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[Tab]</a:t>
            </a:r>
            <a:r>
              <a:rPr lang="bg-BG" sz="2800" b="1" dirty="0">
                <a:solidFill>
                  <a:schemeClr val="bg1"/>
                </a:solidFill>
              </a:rPr>
              <a:t> </a:t>
            </a:r>
            <a:r>
              <a:rPr lang="bg-BG" sz="2800" dirty="0"/>
              <a:t>навътре</a:t>
            </a:r>
            <a:endParaRPr lang="en-US" sz="28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Скобите</a:t>
            </a:r>
            <a:r>
              <a:rPr lang="en-US" sz="2800" dirty="0"/>
              <a:t> </a:t>
            </a:r>
            <a:r>
              <a:rPr lang="bg-BG" sz="2800" dirty="0"/>
              <a:t>в декларациите</a:t>
            </a:r>
            <a:br>
              <a:rPr lang="bg-BG" sz="2800" dirty="0"/>
            </a:br>
            <a:r>
              <a:rPr lang="bg-BG" sz="2800" dirty="0"/>
              <a:t>на </a:t>
            </a:r>
            <a:r>
              <a:rPr lang="bg-BG" sz="2800" b="1" dirty="0">
                <a:solidFill>
                  <a:schemeClr val="bg1"/>
                </a:solidFill>
              </a:rPr>
              <a:t>методите</a:t>
            </a:r>
            <a:r>
              <a:rPr lang="bg-BG" sz="2800" dirty="0"/>
              <a:t> трябва да бъдат</a:t>
            </a:r>
            <a:br>
              <a:rPr lang="bg-BG" sz="2800" dirty="0"/>
            </a:br>
            <a:r>
              <a:rPr lang="bg-BG" sz="2800" b="1" dirty="0">
                <a:solidFill>
                  <a:schemeClr val="bg1"/>
                </a:solidFill>
              </a:rPr>
              <a:t>форматирани</a:t>
            </a:r>
            <a:r>
              <a:rPr lang="bg-BG" sz="2800" dirty="0"/>
              <a:t> по следния </a:t>
            </a:r>
            <a:br>
              <a:rPr lang="bg-BG" sz="2800" dirty="0"/>
            </a:br>
            <a:r>
              <a:rPr lang="bg-BG" sz="2800" dirty="0"/>
              <a:t>начин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Не слагайте интервал </a:t>
            </a:r>
            <a:r>
              <a:rPr lang="bg-BG" sz="2800" dirty="0"/>
              <a:t>между</a:t>
            </a:r>
            <a:r>
              <a:rPr lang="bg-BG" sz="2800" b="1" dirty="0">
                <a:solidFill>
                  <a:schemeClr val="bg1"/>
                </a:solidFill>
              </a:rPr>
              <a:t> скобите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427A4-2685-41B7-A8E9-34755F9F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Форматиране на методи (1)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31CA7-BCFE-8D27-671A-4DA7A3A69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128" y="1247667"/>
            <a:ext cx="460467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IndentationExample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private int Zero()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9285BF-CEDC-DD9A-7CE7-95EC39B83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556" y="1844824"/>
            <a:ext cx="3605861" cy="12954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non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Google Shape;404;p12">
            <a:extLst>
              <a:ext uri="{FF2B5EF4-FFF2-40B4-BE49-F238E27FC236}">
                <a16:creationId xmlns:a16="http://schemas.microsoft.com/office/drawing/2014/main" id="{770E1AB7-A47F-2184-1017-D8EB997DAD4E}"/>
              </a:ext>
            </a:extLst>
          </p:cNvPr>
          <p:cNvSpPr/>
          <p:nvPr/>
        </p:nvSpPr>
        <p:spPr>
          <a:xfrm>
            <a:off x="6096000" y="3432784"/>
            <a:ext cx="3130176" cy="783122"/>
          </a:xfrm>
          <a:prstGeom prst="wedgeRoundRectCallout">
            <a:avLst>
              <a:gd name="adj1" fmla="val 9292"/>
              <a:gd name="adj2" fmla="val -8090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Целия метод 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трябва да има отстъп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[Tab]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E1861-CEAF-F096-9B7C-AA9611FEC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413" y="2478717"/>
            <a:ext cx="2666146" cy="381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non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Google Shape;404;p12">
            <a:extLst>
              <a:ext uri="{FF2B5EF4-FFF2-40B4-BE49-F238E27FC236}">
                <a16:creationId xmlns:a16="http://schemas.microsoft.com/office/drawing/2014/main" id="{CB2F598C-A941-E9AC-A08E-46CB81381BE3}"/>
              </a:ext>
            </a:extLst>
          </p:cNvPr>
          <p:cNvSpPr/>
          <p:nvPr/>
        </p:nvSpPr>
        <p:spPr>
          <a:xfrm>
            <a:off x="9442611" y="3337018"/>
            <a:ext cx="2391575" cy="1123640"/>
          </a:xfrm>
          <a:prstGeom prst="wedgeRoundRectCallout">
            <a:avLst>
              <a:gd name="adj1" fmla="val -19391"/>
              <a:gd name="adj2" fmla="val -9282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Тялото на метода също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трябва да има отстъп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4F66C8-ABC8-F720-109D-190A94B21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588" y="4612444"/>
            <a:ext cx="724279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ulong CalculateFactorial(uint num)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780576-D582-D908-91CF-97B489FF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82" y="4560609"/>
            <a:ext cx="575096" cy="5628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3B2F46-6CF5-5418-AC08-984CBEC94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887" y="5759536"/>
            <a:ext cx="855842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private static ulong CalculateFactorial ( uint num 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50DE0-C0A1-F954-D15D-B7917911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127" y="6265059"/>
            <a:ext cx="855842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private static ulong CalculateFactorial (uint num)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AA8B67-13D5-DC54-9D8C-87FA3FB9D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524" y="5942478"/>
            <a:ext cx="587036" cy="5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4" grpId="0" animBg="1"/>
      <p:bldP spid="17" grpId="0" animBg="1"/>
      <p:bldP spid="23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73F43-857D-8096-EB0B-210F753DB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2A091-4BAC-56B9-CC36-6FEEC7828D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79" y="1094002"/>
            <a:ext cx="11815018" cy="5561125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Разделете параметрите </a:t>
            </a:r>
            <a:r>
              <a:rPr lang="bg-BG" dirty="0"/>
              <a:t>на метода със</a:t>
            </a:r>
            <a:r>
              <a:rPr lang="bg-BG" b="1" dirty="0">
                <a:solidFill>
                  <a:schemeClr val="bg1"/>
                </a:solidFill>
              </a:rPr>
              <a:t> запетая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интервал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8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/>
              <a:t>Използвайте празен ред, за да </a:t>
            </a:r>
            <a:r>
              <a:rPr lang="ru-RU" dirty="0"/>
              <a:t>разделяте логически свързани </a:t>
            </a:r>
            <a:r>
              <a:rPr lang="ru-RU" b="1" dirty="0">
                <a:solidFill>
                  <a:schemeClr val="bg1"/>
                </a:solidFill>
              </a:rPr>
              <a:t>последователности</a:t>
            </a:r>
            <a:r>
              <a:rPr lang="ru-RU" dirty="0"/>
              <a:t> от </a:t>
            </a:r>
            <a:r>
              <a:rPr lang="ru-RU" b="1" dirty="0">
                <a:solidFill>
                  <a:schemeClr val="bg1"/>
                </a:solidFill>
              </a:rPr>
              <a:t>редове</a:t>
            </a:r>
            <a:r>
              <a:rPr lang="ru-RU" dirty="0"/>
              <a:t> </a:t>
            </a:r>
            <a:r>
              <a:rPr lang="en-US" sz="3600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84430F-3189-8EB1-9E05-921F821C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методи (2)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9D6E63-F93C-BDD1-2E4D-B9311E317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31" y="2214798"/>
            <a:ext cx="976703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void RegisterUser(string username, string password)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87C89-2FB8-574F-AF8B-0919E6145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30" y="1683823"/>
            <a:ext cx="97536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private void RegisterUser(string username ,string password)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2A839-7F4D-1818-7D1D-B4E4CAD1C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538" y="3735706"/>
            <a:ext cx="9532783" cy="30839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private List&lt;Report&gt; PrepareReports()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List&lt;Report&gt; reports = new List&lt;Report&gt;();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// Create incomes reports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Report incomesSalesReport = PrepareIncomesSalesReport();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reports.Add(incomesSalesReport);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Report incomesSupportReport = PrepareIncomesSupportReport();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reports.Add(incomesSupportReport);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return reports;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Google Shape;404;p12">
            <a:extLst>
              <a:ext uri="{FF2B5EF4-FFF2-40B4-BE49-F238E27FC236}">
                <a16:creationId xmlns:a16="http://schemas.microsoft.com/office/drawing/2014/main" id="{EABE9F66-F9E1-9201-1BD6-C599AF4F3DD5}"/>
              </a:ext>
            </a:extLst>
          </p:cNvPr>
          <p:cNvSpPr/>
          <p:nvPr/>
        </p:nvSpPr>
        <p:spPr>
          <a:xfrm>
            <a:off x="7392144" y="4430642"/>
            <a:ext cx="1664734" cy="442603"/>
          </a:xfrm>
          <a:prstGeom prst="wedgeRoundRectCallout">
            <a:avLst>
              <a:gd name="adj1" fmla="val -192611"/>
              <a:gd name="adj2" fmla="val -143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Празен ред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3" name="Google Shape;404;p12">
            <a:extLst>
              <a:ext uri="{FF2B5EF4-FFF2-40B4-BE49-F238E27FC236}">
                <a16:creationId xmlns:a16="http://schemas.microsoft.com/office/drawing/2014/main" id="{7365E60B-43B5-CC34-F51E-0BD1AA603E27}"/>
              </a:ext>
            </a:extLst>
          </p:cNvPr>
          <p:cNvSpPr/>
          <p:nvPr/>
        </p:nvSpPr>
        <p:spPr>
          <a:xfrm>
            <a:off x="6066288" y="6209536"/>
            <a:ext cx="1664734" cy="442603"/>
          </a:xfrm>
          <a:prstGeom prst="wedgeRoundRectCallout">
            <a:avLst>
              <a:gd name="adj1" fmla="val -163385"/>
              <a:gd name="adj2" fmla="val -4109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Празен ред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59B970-C406-94A6-25E8-0FB330E1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494" y="1556016"/>
            <a:ext cx="587036" cy="576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E6471-67FB-9B47-7768-597E69A3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434" y="2118804"/>
            <a:ext cx="575096" cy="5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0B417FF4-D7C0-443B-A89B-C89BCAABDF2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Самодокументиращ се код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73935024-977E-3AD2-BE7D-E120797142A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374986" y="4715335"/>
            <a:ext cx="11261581" cy="768084"/>
          </a:xfrm>
        </p:spPr>
        <p:txBody>
          <a:bodyPr/>
          <a:lstStyle/>
          <a:p>
            <a:r>
              <a:rPr lang="bg-BG" sz="5400" dirty="0"/>
              <a:t>Коментари и документация на кода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194C1BA-5F8D-850E-F482-7DF6EED0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1" y="1052736"/>
            <a:ext cx="3419953" cy="30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99E67-99E6-42C8-9C2A-C31F6EED7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7153-ED47-4A03-9437-732C81CD2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Ефективните коментари </a:t>
            </a:r>
            <a:r>
              <a:rPr lang="bg-BG" dirty="0"/>
              <a:t>не</a:t>
            </a:r>
            <a:r>
              <a:rPr lang="bg-BG" b="1" dirty="0">
                <a:solidFill>
                  <a:schemeClr val="bg1"/>
                </a:solidFill>
              </a:rPr>
              <a:t> повтарят кода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Те обясняват на </a:t>
            </a:r>
            <a:r>
              <a:rPr lang="bg-BG" b="1" dirty="0">
                <a:solidFill>
                  <a:schemeClr val="bg1"/>
                </a:solidFill>
              </a:rPr>
              <a:t>по-високо ниво</a:t>
            </a:r>
            <a:r>
              <a:rPr lang="bg-BG" dirty="0"/>
              <a:t> и разкриват </a:t>
            </a:r>
            <a:r>
              <a:rPr lang="bg-BG" b="1" dirty="0">
                <a:solidFill>
                  <a:schemeClr val="bg1"/>
                </a:solidFill>
              </a:rPr>
              <a:t>неочевидни</a:t>
            </a:r>
            <a:r>
              <a:rPr lang="bg-BG" dirty="0"/>
              <a:t> детайли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bg-BG" dirty="0"/>
              <a:t>Най-добрата </a:t>
            </a:r>
            <a:r>
              <a:rPr lang="bg-BG" b="1" dirty="0">
                <a:solidFill>
                  <a:schemeClr val="bg1"/>
                </a:solidFill>
              </a:rPr>
              <a:t>софтуерна документация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сорс кода </a:t>
            </a:r>
            <a:r>
              <a:rPr lang="bg-BG" dirty="0"/>
              <a:t>- поддържайте го </a:t>
            </a:r>
            <a:r>
              <a:rPr lang="bg-BG" b="1" dirty="0">
                <a:solidFill>
                  <a:schemeClr val="bg1"/>
                </a:solidFill>
              </a:rPr>
              <a:t>чист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четим</a:t>
            </a:r>
            <a:r>
              <a:rPr lang="bg-BG" dirty="0"/>
              <a:t>!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Самодокументиращият код </a:t>
            </a:r>
            <a:r>
              <a:rPr lang="bg-BG" dirty="0"/>
              <a:t>сам се обяснява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не се нуждае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коментари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Прост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дизайн</a:t>
            </a:r>
            <a:r>
              <a:rPr lang="en-US" dirty="0"/>
              <a:t>, </a:t>
            </a:r>
            <a:r>
              <a:rPr lang="bg-BG" dirty="0"/>
              <a:t>малки методи</a:t>
            </a:r>
            <a:r>
              <a:rPr lang="en-US" dirty="0"/>
              <a:t>, </a:t>
            </a:r>
            <a:r>
              <a:rPr lang="bg-BG" dirty="0"/>
              <a:t>добре </a:t>
            </a:r>
            <a:r>
              <a:rPr lang="bg-BG" b="1" dirty="0">
                <a:solidFill>
                  <a:schemeClr val="bg1"/>
                </a:solidFill>
              </a:rPr>
              <a:t>наименувани променливи</a:t>
            </a:r>
            <a:r>
              <a:rPr lang="en-US" dirty="0"/>
              <a:t> </a:t>
            </a:r>
            <a:r>
              <a:rPr lang="bg-BG" dirty="0"/>
              <a:t>и т.н.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1F7A97-85F0-4F0A-81FD-B580ED2A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Ефективни коментари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0DFE97-C00F-404B-B52A-8E8D0541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Лошо документиран код – Пример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E4B8B0-D870-E002-DBC2-3244021D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76" y="1114240"/>
            <a:ext cx="11521280" cy="57602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List&lt;int&gt;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FndPrimes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(int start, int end)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List&lt;int&gt; primesList = new List&lt;int&gt;();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Създаване на списък от числа</a:t>
            </a:r>
            <a:endParaRPr lang="en-US" sz="2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Започваме цикъл от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start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до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end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for (int num = start; num &lt;= end; num++)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bool prime = true;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Декларираме булева променлива, като задаваме стойност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true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Започваме цикъл от 2 до корен квадрате от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num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for (int div = 2; div &lt;= Math.Sqrt(num); div++)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Проверяваме дали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div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се дели без остатък</a:t>
            </a:r>
            <a:endParaRPr lang="en-US" sz="2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if (num % div == 0)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Намираме разделителя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-&gt;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числото не е просто</a:t>
            </a:r>
            <a:endParaRPr lang="en-US" sz="2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prime = false;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		   break;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Излизаме от цикъла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}</a:t>
            </a:r>
            <a:endParaRPr lang="bg-BG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Google Shape;404;p12">
            <a:extLst>
              <a:ext uri="{FF2B5EF4-FFF2-40B4-BE49-F238E27FC236}">
                <a16:creationId xmlns:a16="http://schemas.microsoft.com/office/drawing/2014/main" id="{34E54896-F46D-FF09-E7B8-9758903E430A}"/>
              </a:ext>
            </a:extLst>
          </p:cNvPr>
          <p:cNvSpPr/>
          <p:nvPr/>
        </p:nvSpPr>
        <p:spPr>
          <a:xfrm>
            <a:off x="7086634" y="2062636"/>
            <a:ext cx="4320480" cy="783122"/>
          </a:xfrm>
          <a:prstGeom prst="wedgeRoundRectCallout">
            <a:avLst>
              <a:gd name="adj1" fmla="val -35126"/>
              <a:gd name="adj2" fmla="val -6359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Всички коментари обясняват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очевидни детайли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. Повтарят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кода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.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1" name="Google Shape;404;p12">
            <a:extLst>
              <a:ext uri="{FF2B5EF4-FFF2-40B4-BE49-F238E27FC236}">
                <a16:creationId xmlns:a16="http://schemas.microsoft.com/office/drawing/2014/main" id="{0F7514C3-0CF6-3DEC-1D88-5C6C40646736}"/>
              </a:ext>
            </a:extLst>
          </p:cNvPr>
          <p:cNvSpPr/>
          <p:nvPr/>
        </p:nvSpPr>
        <p:spPr>
          <a:xfrm>
            <a:off x="7086634" y="2062636"/>
            <a:ext cx="4320480" cy="783122"/>
          </a:xfrm>
          <a:prstGeom prst="wedgeRoundRectCallout">
            <a:avLst>
              <a:gd name="adj1" fmla="val -61661"/>
              <a:gd name="adj2" fmla="val 5714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Всички коментари обясняват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очевидни детайли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. Повтарят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кода</a:t>
            </a:r>
            <a:r>
              <a:rPr lang="bg-BG" sz="2000" noProof="1">
                <a:solidFill>
                  <a:schemeClr val="bg2"/>
                </a:solidFill>
                <a:cs typeface="Consolas" pitchFamily="49" charset="0"/>
              </a:rPr>
              <a:t>.</a:t>
            </a:r>
            <a:endParaRPr lang="en-US" sz="2000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00ED000-A598-480C-9C0A-9BDDE40E6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29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87BFC-77A0-4902-A4FD-C75C3F8D4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092C55-BBB4-4DAF-BA36-44DE4C5F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Самодокументиращ се код</a:t>
            </a:r>
            <a:r>
              <a:rPr lang="en-US" dirty="0"/>
              <a:t> – </a:t>
            </a:r>
            <a:r>
              <a:rPr lang="bg-BG" dirty="0"/>
              <a:t>Примери (1)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A9227C-2B8D-4707-B8F4-95FB81F9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603" y="1484784"/>
            <a:ext cx="1076679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List&lt;int&gt;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FindPrimes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(int start, int end)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List&lt;int&gt; primesList = new List&lt;int&gt;();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for (int num = start; num &lt;= end; num++)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bool isPrime =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IsPrime(num)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if (isPrime)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primesList.Add(num);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primesList;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2C6C9EDD-ECD4-47C7-A539-01C4022067D8}"/>
              </a:ext>
            </a:extLst>
          </p:cNvPr>
          <p:cNvSpPr/>
          <p:nvPr/>
        </p:nvSpPr>
        <p:spPr>
          <a:xfrm>
            <a:off x="6240015" y="3475217"/>
            <a:ext cx="4406963" cy="851225"/>
          </a:xfrm>
          <a:prstGeom prst="wedgeRoundRectCallout">
            <a:avLst>
              <a:gd name="adj1" fmla="val -59225"/>
              <a:gd name="adj2" fmla="val -5188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Добрият код не се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нуждае от обяснения</a:t>
            </a: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. Той сам се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обяснява</a:t>
            </a:r>
            <a:r>
              <a:rPr lang="bg-BG" sz="2200" noProof="1">
                <a:solidFill>
                  <a:schemeClr val="bg2"/>
                </a:solidFill>
                <a:cs typeface="Consolas" pitchFamily="49" charset="0"/>
              </a:rPr>
              <a:t>.</a:t>
            </a:r>
            <a:endParaRPr lang="en-US" sz="2200" noProof="1">
              <a:solidFill>
                <a:schemeClr val="bg2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7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B312A-4D5E-2163-7E0C-A46C72537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DAAC65-5A9B-EF12-C731-F8698A5E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Самодокументиращ се код</a:t>
            </a:r>
            <a:r>
              <a:rPr lang="en-US" dirty="0"/>
              <a:t> – </a:t>
            </a:r>
            <a:r>
              <a:rPr lang="bg-BG" dirty="0"/>
              <a:t>Примери (2)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C7B26-0DB2-6D4B-A530-C5F9E723E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604" y="1463567"/>
            <a:ext cx="10766795" cy="52681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bool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IsPrime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(int num)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bool isPrime = 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int maxDivider = (int) Math.Sqrt(num);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for (int div = 2; div &lt;= maxDivider; div++)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if (num % div ==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Намираме делител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-&gt; </a:t>
            </a:r>
            <a:r>
              <a:rPr lang="bg-BG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числото не е просто</a:t>
            </a:r>
            <a:endParaRPr lang="en-US" sz="20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isPrime =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}</a:t>
            </a:r>
          </a:p>
          <a:p>
            <a:pPr eaLnBrk="0" hangingPunct="0">
              <a:lnSpc>
                <a:spcPct val="110000"/>
              </a:lnSpc>
              <a:spcBef>
                <a:spcPts val="1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return isPrime;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44D8E4FE-F910-251E-0BEC-5FD53A372563}"/>
              </a:ext>
            </a:extLst>
          </p:cNvPr>
          <p:cNvSpPr/>
          <p:nvPr/>
        </p:nvSpPr>
        <p:spPr>
          <a:xfrm>
            <a:off x="5879976" y="4848232"/>
            <a:ext cx="4752528" cy="851225"/>
          </a:xfrm>
          <a:prstGeom prst="wedgeRoundRectCallout">
            <a:avLst>
              <a:gd name="adj1" fmla="val -42931"/>
              <a:gd name="adj2" fmla="val -9277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Коментарът обяснява</a:t>
            </a:r>
            <a:r>
              <a:rPr lang="bg-BG" sz="2200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неочевидни детайли</a:t>
            </a: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. Не повтаря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кода</a:t>
            </a:r>
            <a:endParaRPr lang="en-US" sz="22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  <p:sp>
        <p:nvSpPr>
          <p:cNvPr id="8" name="Google Shape;404;p12">
            <a:extLst>
              <a:ext uri="{FF2B5EF4-FFF2-40B4-BE49-F238E27FC236}">
                <a16:creationId xmlns:a16="http://schemas.microsoft.com/office/drawing/2014/main" id="{B16EB51B-080B-2821-D6DC-3F4690FC28A3}"/>
              </a:ext>
            </a:extLst>
          </p:cNvPr>
          <p:cNvSpPr/>
          <p:nvPr/>
        </p:nvSpPr>
        <p:spPr>
          <a:xfrm>
            <a:off x="6474372" y="1710280"/>
            <a:ext cx="5005024" cy="851225"/>
          </a:xfrm>
          <a:prstGeom prst="wedgeRoundRectCallout">
            <a:avLst>
              <a:gd name="adj1" fmla="val -86791"/>
              <a:gd name="adj2" fmla="val -4111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Добрите методи имат добри, лесни за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четене</a:t>
            </a: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 и </a:t>
            </a:r>
            <a:r>
              <a:rPr lang="bg-BG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разбиране имена</a:t>
            </a:r>
            <a:endParaRPr lang="en-US" sz="22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DC3F29AC-BE21-A516-9C37-4E124CC07BAF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7" y="5516904"/>
            <a:ext cx="10961783" cy="768084"/>
          </a:xfrm>
        </p:spPr>
        <p:txBody>
          <a:bodyPr/>
          <a:lstStyle/>
          <a:p>
            <a:r>
              <a:rPr lang="bg-BG" sz="4000" dirty="0"/>
              <a:t>Променливи, изрази, контролни оператори</a:t>
            </a:r>
            <a:endParaRPr lang="en-US" sz="4000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151F262-E63F-9FC3-B7F8-7198CC06317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33678" y="4748820"/>
            <a:ext cx="11324643" cy="768084"/>
          </a:xfrm>
        </p:spPr>
        <p:txBody>
          <a:bodyPr/>
          <a:lstStyle/>
          <a:p>
            <a:r>
              <a:rPr lang="bg-BG" sz="5400" dirty="0"/>
              <a:t>Правилно организиране на данните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719AF9-7B01-836D-C2E3-624EF4B4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82" y="1326776"/>
            <a:ext cx="6294830" cy="26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6C33DF81-1C77-850E-A63C-B74A25F0116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560748"/>
            <a:ext cx="10961783" cy="1209167"/>
          </a:xfrm>
        </p:spPr>
        <p:txBody>
          <a:bodyPr/>
          <a:lstStyle/>
          <a:p>
            <a:r>
              <a:rPr lang="bg-BG" dirty="0"/>
              <a:t>Коректност, четимост, възможност за поддръжка и тестване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B71DB196-980F-DEFD-88C2-31F3373176C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качествен код?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7C681E-B06C-BCDF-D100-F39D26CD2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61" y="552674"/>
            <a:ext cx="6426077" cy="40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F8D19-4C1B-4B8E-80BB-DAC05AEA4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D2C1-E66F-446E-A169-E5C814B6B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1448675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Обхват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– </a:t>
            </a:r>
            <a:r>
              <a:rPr lang="bg-BG" sz="3200" dirty="0"/>
              <a:t>зона за </a:t>
            </a:r>
            <a:r>
              <a:rPr lang="bg-BG" sz="3200" b="1" dirty="0">
                <a:solidFill>
                  <a:schemeClr val="bg1"/>
                </a:solidFill>
              </a:rPr>
              <a:t>достъп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променливите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Глобална</a:t>
            </a:r>
            <a:r>
              <a:rPr lang="bg-BG" sz="3000" dirty="0"/>
              <a:t> (статична), </a:t>
            </a:r>
            <a:r>
              <a:rPr lang="bg-BG" b="1" dirty="0">
                <a:solidFill>
                  <a:schemeClr val="bg1"/>
                </a:solidFill>
              </a:rPr>
              <a:t>член-променлива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локална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Обхватът често е </a:t>
            </a:r>
            <a:r>
              <a:rPr lang="bg-BG" sz="3000" b="1" dirty="0">
                <a:solidFill>
                  <a:schemeClr val="bg1"/>
                </a:solidFill>
              </a:rPr>
              <a:t>комбиниран</a:t>
            </a:r>
            <a:r>
              <a:rPr lang="bg-BG" sz="3000" dirty="0"/>
              <a:t> с </a:t>
            </a:r>
            <a:r>
              <a:rPr lang="bg-BG" sz="3000" b="1" dirty="0">
                <a:solidFill>
                  <a:schemeClr val="bg1"/>
                </a:solidFill>
              </a:rPr>
              <a:t>видимостта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Видимостта </a:t>
            </a:r>
            <a:r>
              <a:rPr lang="bg-BG" sz="3200" dirty="0"/>
              <a:t>на</a:t>
            </a:r>
            <a:r>
              <a:rPr lang="bg-BG" sz="3200" b="1" dirty="0">
                <a:solidFill>
                  <a:schemeClr val="bg1"/>
                </a:solidFill>
              </a:rPr>
              <a:t> променливите е ограничение </a:t>
            </a:r>
            <a:r>
              <a:rPr lang="bg-BG" sz="3200" dirty="0"/>
              <a:t>на достъп до </a:t>
            </a:r>
            <a:r>
              <a:rPr lang="bg-BG" sz="3200" b="1" dirty="0">
                <a:solidFill>
                  <a:schemeClr val="bg1"/>
                </a:solidFill>
              </a:rPr>
              <a:t>променливите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Винаги се опитвайте</a:t>
            </a:r>
            <a:br>
              <a:rPr lang="bg-BG" sz="3000" dirty="0"/>
            </a:br>
            <a:r>
              <a:rPr lang="bg-BG" sz="3000" dirty="0"/>
              <a:t>да </a:t>
            </a:r>
            <a:r>
              <a:rPr lang="bg-BG" sz="3000" b="1" dirty="0">
                <a:solidFill>
                  <a:schemeClr val="bg1"/>
                </a:solidFill>
              </a:rPr>
              <a:t>ограничите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обхвата</a:t>
            </a:r>
            <a:r>
              <a:rPr lang="bg-BG" sz="3000" dirty="0"/>
              <a:t> </a:t>
            </a:r>
            <a:br>
              <a:rPr lang="bg-BG" sz="3000" dirty="0"/>
            </a:b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видимостта</a:t>
            </a:r>
            <a:r>
              <a:rPr lang="bg-BG" sz="3000" dirty="0"/>
              <a:t> на </a:t>
            </a:r>
            <a:br>
              <a:rPr lang="bg-BG" sz="3000" dirty="0"/>
            </a:br>
            <a:r>
              <a:rPr lang="bg-BG" sz="3000" b="1" dirty="0">
                <a:solidFill>
                  <a:schemeClr val="bg1"/>
                </a:solidFill>
              </a:rPr>
              <a:t>променливите</a:t>
            </a:r>
            <a:endParaRPr lang="en-US" sz="3000" b="1" dirty="0">
              <a:solidFill>
                <a:schemeClr val="bg1"/>
              </a:solidFill>
            </a:endParaRPr>
          </a:p>
          <a:p>
            <a:pPr marL="447675" lvl="1" indent="0">
              <a:buNone/>
            </a:pPr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755CBB-8610-49AB-8F34-7AAC025B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Обхват и видимост на променливите (1)</a:t>
            </a:r>
            <a:endParaRPr lang="en-US" dirty="0"/>
          </a:p>
        </p:txBody>
      </p:sp>
      <p:sp>
        <p:nvSpPr>
          <p:cNvPr id="5" name="Google Shape;404;p12">
            <a:extLst>
              <a:ext uri="{FF2B5EF4-FFF2-40B4-BE49-F238E27FC236}">
                <a16:creationId xmlns:a16="http://schemas.microsoft.com/office/drawing/2014/main" id="{FB0CA64F-4179-F2B2-0C88-6539EBE8B4FF}"/>
              </a:ext>
            </a:extLst>
          </p:cNvPr>
          <p:cNvSpPr/>
          <p:nvPr/>
        </p:nvSpPr>
        <p:spPr>
          <a:xfrm>
            <a:off x="8648210" y="2492897"/>
            <a:ext cx="1324596" cy="527733"/>
          </a:xfrm>
          <a:prstGeom prst="wedgeRoundRectCallout">
            <a:avLst>
              <a:gd name="adj1" fmla="val -20565"/>
              <a:gd name="adj2" fmla="val -220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private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ED4E172F-7E43-243E-44C5-C007160D5B71}"/>
              </a:ext>
            </a:extLst>
          </p:cNvPr>
          <p:cNvSpPr/>
          <p:nvPr/>
        </p:nvSpPr>
        <p:spPr>
          <a:xfrm>
            <a:off x="10201680" y="2564905"/>
            <a:ext cx="1552939" cy="527733"/>
          </a:xfrm>
          <a:prstGeom prst="wedgeRoundRectCallout">
            <a:avLst>
              <a:gd name="adj1" fmla="val -48886"/>
              <a:gd name="adj2" fmla="val -14578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protected</a:t>
            </a:r>
          </a:p>
        </p:txBody>
      </p:sp>
      <p:sp>
        <p:nvSpPr>
          <p:cNvPr id="16" name="Google Shape;404;p12">
            <a:extLst>
              <a:ext uri="{FF2B5EF4-FFF2-40B4-BE49-F238E27FC236}">
                <a16:creationId xmlns:a16="http://schemas.microsoft.com/office/drawing/2014/main" id="{8E188549-4A8E-D001-3DC2-4281ABF264C4}"/>
              </a:ext>
            </a:extLst>
          </p:cNvPr>
          <p:cNvSpPr/>
          <p:nvPr/>
        </p:nvSpPr>
        <p:spPr>
          <a:xfrm>
            <a:off x="8816700" y="1330583"/>
            <a:ext cx="1324596" cy="527733"/>
          </a:xfrm>
          <a:prstGeom prst="wedgeRoundRectCallout">
            <a:avLst>
              <a:gd name="adj1" fmla="val -39584"/>
              <a:gd name="adj2" fmla="val -750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internal</a:t>
            </a:r>
          </a:p>
        </p:txBody>
      </p:sp>
      <p:sp>
        <p:nvSpPr>
          <p:cNvPr id="17" name="Google Shape;404;p12">
            <a:extLst>
              <a:ext uri="{FF2B5EF4-FFF2-40B4-BE49-F238E27FC236}">
                <a16:creationId xmlns:a16="http://schemas.microsoft.com/office/drawing/2014/main" id="{8CDCBAFB-809D-4E16-ECA8-8EEBF4506C03}"/>
              </a:ext>
            </a:extLst>
          </p:cNvPr>
          <p:cNvSpPr/>
          <p:nvPr/>
        </p:nvSpPr>
        <p:spPr>
          <a:xfrm>
            <a:off x="10428470" y="1424790"/>
            <a:ext cx="1099356" cy="527733"/>
          </a:xfrm>
          <a:prstGeom prst="wedgeRoundRectCallout">
            <a:avLst>
              <a:gd name="adj1" fmla="val -11277"/>
              <a:gd name="adj2" fmla="val -14578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public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82033-6890-43E8-948A-E9BB8438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47" y="4317402"/>
            <a:ext cx="7283166" cy="2518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6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F8D19-4C1B-4B8E-80BB-DAC05AEA4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D2C1-E66F-446E-A169-E5C814B6B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6048075" cy="5561125"/>
          </a:xfrm>
        </p:spPr>
        <p:txBody>
          <a:bodyPr>
            <a:normAutofit/>
          </a:bodyPr>
          <a:lstStyle/>
          <a:p>
            <a:pPr marL="447675" lvl="1" indent="0">
              <a:buNone/>
            </a:pPr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755CBB-8610-49AB-8F34-7AAC025B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Обхват и видимост на променливите (2)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732877-5BB2-7690-A549-0732C924B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1" y="1597817"/>
            <a:ext cx="5525079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Globals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public static int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 0;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ConsolePrinter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public static void Print()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if (Globals.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== 0)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Console.WriteLine("Hello.");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else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Console.WriteLine("…")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FE979-966B-B774-1D14-0743B0E70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931" y="2425004"/>
            <a:ext cx="582371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ConsolePrinter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public static void Print(int </a:t>
            </a:r>
            <a:r>
              <a:rPr lang="en-US" sz="20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if (</a:t>
            </a:r>
            <a:r>
              <a:rPr lang="en-US" sz="20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== 0) 	  	 	  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Console.WriteLine("Hello.");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else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	   Console.WriteLine("…")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69094A1C-549C-D165-155C-CC5CE5B0260D}"/>
              </a:ext>
            </a:extLst>
          </p:cNvPr>
          <p:cNvSpPr/>
          <p:nvPr/>
        </p:nvSpPr>
        <p:spPr>
          <a:xfrm>
            <a:off x="4004140" y="1300394"/>
            <a:ext cx="2766530" cy="783122"/>
          </a:xfrm>
          <a:prstGeom prst="wedgeRoundRectCallout">
            <a:avLst>
              <a:gd name="adj1" fmla="val -60458"/>
              <a:gd name="adj2" fmla="val 5633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Така променливата е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достъпна за всички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  <p:sp>
        <p:nvSpPr>
          <p:cNvPr id="18" name="Google Shape;404;p12">
            <a:extLst>
              <a:ext uri="{FF2B5EF4-FFF2-40B4-BE49-F238E27FC236}">
                <a16:creationId xmlns:a16="http://schemas.microsoft.com/office/drawing/2014/main" id="{25830892-0F47-47D4-A057-FA661EDCBBDE}"/>
              </a:ext>
            </a:extLst>
          </p:cNvPr>
          <p:cNvSpPr/>
          <p:nvPr/>
        </p:nvSpPr>
        <p:spPr>
          <a:xfrm>
            <a:off x="8900566" y="1301363"/>
            <a:ext cx="2854053" cy="1123640"/>
          </a:xfrm>
          <a:prstGeom prst="wedgeRoundRectCallout">
            <a:avLst>
              <a:gd name="adj1" fmla="val 18802"/>
              <a:gd name="adj2" fmla="val 113180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По-добре сложете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променливата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 като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аргумент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0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1FFF7-E895-4F77-A6B2-D97748BF7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ED6F-E65B-4183-ABC1-5FFDDE698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078679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Продължителност на променливата</a:t>
            </a:r>
            <a:r>
              <a:rPr lang="bg-BG" sz="3200" b="1" dirty="0"/>
              <a:t> </a:t>
            </a:r>
            <a:r>
              <a:rPr lang="en-US" sz="3200" dirty="0"/>
              <a:t>== </a:t>
            </a:r>
            <a:r>
              <a:rPr lang="bg-BG" sz="3200" dirty="0"/>
              <a:t>среден </a:t>
            </a:r>
            <a:r>
              <a:rPr lang="bg-BG" sz="3200" b="1" dirty="0">
                <a:solidFill>
                  <a:schemeClr val="bg1"/>
                </a:solidFill>
              </a:rPr>
              <a:t>брой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редовете на кода (</a:t>
            </a:r>
            <a:r>
              <a:rPr lang="en-US" sz="3200" dirty="0"/>
              <a:t>LOC</a:t>
            </a:r>
            <a:r>
              <a:rPr lang="bg-BG" sz="3200" dirty="0"/>
              <a:t>) между </a:t>
            </a:r>
            <a:r>
              <a:rPr lang="bg-BG" sz="3200" b="1" dirty="0">
                <a:solidFill>
                  <a:schemeClr val="bg1"/>
                </a:solidFill>
              </a:rPr>
              <a:t>употребата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bg1"/>
                </a:solidFill>
              </a:rPr>
              <a:t>променливите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4000"/>
              </a:spcBef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Живот на променливата </a:t>
            </a:r>
            <a:r>
              <a:rPr lang="en-US" sz="3200" dirty="0"/>
              <a:t>== </a:t>
            </a:r>
            <a:r>
              <a:rPr lang="bg-BG" sz="3200" dirty="0"/>
              <a:t>броят на редове на код</a:t>
            </a:r>
            <a:r>
              <a:rPr lang="en-US" sz="3200" dirty="0"/>
              <a:t> (LOC) </a:t>
            </a:r>
            <a:r>
              <a:rPr lang="bg-BG" sz="3200" dirty="0"/>
              <a:t>между</a:t>
            </a:r>
            <a:br>
              <a:rPr lang="en-US" sz="3200" dirty="0"/>
            </a:br>
            <a:r>
              <a:rPr lang="bg-BG" sz="3200" b="1" dirty="0">
                <a:solidFill>
                  <a:schemeClr val="bg1"/>
                </a:solidFill>
              </a:rPr>
              <a:t>първата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последната</a:t>
            </a:r>
            <a:r>
              <a:rPr lang="bg-BG" sz="3200" dirty="0"/>
              <a:t> употреба на </a:t>
            </a:r>
            <a:r>
              <a:rPr lang="bg-BG" sz="3200" b="1" dirty="0">
                <a:solidFill>
                  <a:schemeClr val="bg1"/>
                </a:solidFill>
              </a:rPr>
              <a:t>променливата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блока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F2C435-6E2C-45F6-A9F2-E3CDC82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Продължителност и живот на променливата (1)</a:t>
            </a:r>
            <a:endParaRPr lang="en-US" sz="3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2ABF6-92C8-B1B7-AAC0-7D6E8F7B5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60" y="2266494"/>
            <a:ext cx="5544616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1 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2  b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3  c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4  b = a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5  b = b / c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D9A0C-B215-53AA-73E6-7361A18374C1}"/>
              </a:ext>
            </a:extLst>
          </p:cNvPr>
          <p:cNvSpPr txBox="1"/>
          <p:nvPr/>
        </p:nvSpPr>
        <p:spPr>
          <a:xfrm>
            <a:off x="3025520" y="2812866"/>
            <a:ext cx="2570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/>
              <a:t>продължителност</a:t>
            </a:r>
            <a:r>
              <a:rPr lang="en-US" sz="2000" b="1" dirty="0"/>
              <a:t> =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C6588-5BC4-B93F-136F-C5075EB4028F}"/>
              </a:ext>
            </a:extLst>
          </p:cNvPr>
          <p:cNvSpPr txBox="1"/>
          <p:nvPr/>
        </p:nvSpPr>
        <p:spPr>
          <a:xfrm>
            <a:off x="3399416" y="3320921"/>
            <a:ext cx="2570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/>
              <a:t>продължителност</a:t>
            </a:r>
            <a:r>
              <a:rPr lang="en-US" sz="2000" b="1" dirty="0"/>
              <a:t> =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39D41CE-56AF-6DAB-BDF4-E240EDA72370}"/>
              </a:ext>
            </a:extLst>
          </p:cNvPr>
          <p:cNvSpPr/>
          <p:nvPr/>
        </p:nvSpPr>
        <p:spPr>
          <a:xfrm>
            <a:off x="2613731" y="2745945"/>
            <a:ext cx="370840" cy="739095"/>
          </a:xfrm>
          <a:prstGeom prst="rightBrace">
            <a:avLst>
              <a:gd name="adj1" fmla="val 1006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pc="-150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242FCC9-681A-9326-BF5C-0EB127CECDDF}"/>
              </a:ext>
            </a:extLst>
          </p:cNvPr>
          <p:cNvSpPr/>
          <p:nvPr/>
        </p:nvSpPr>
        <p:spPr>
          <a:xfrm>
            <a:off x="2963557" y="3412771"/>
            <a:ext cx="370840" cy="437322"/>
          </a:xfrm>
          <a:prstGeom prst="rightBrace">
            <a:avLst>
              <a:gd name="adj1" fmla="val 1006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pc="-150" dirty="0"/>
          </a:p>
        </p:txBody>
      </p:sp>
      <p:sp>
        <p:nvSpPr>
          <p:cNvPr id="18" name="Google Shape;404;p12">
            <a:extLst>
              <a:ext uri="{FF2B5EF4-FFF2-40B4-BE49-F238E27FC236}">
                <a16:creationId xmlns:a16="http://schemas.microsoft.com/office/drawing/2014/main" id="{585118CE-065D-BAD7-8485-F3EBF5D56268}"/>
              </a:ext>
            </a:extLst>
          </p:cNvPr>
          <p:cNvSpPr/>
          <p:nvPr/>
        </p:nvSpPr>
        <p:spPr>
          <a:xfrm>
            <a:off x="6309296" y="3474051"/>
            <a:ext cx="5764222" cy="442603"/>
          </a:xfrm>
          <a:prstGeom prst="wedgeRoundRectCallout">
            <a:avLst>
              <a:gd name="adj1" fmla="val -43489"/>
              <a:gd name="adj2" fmla="val 10800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2000" b="1" dirty="0">
                <a:solidFill>
                  <a:schemeClr val="bg2"/>
                </a:solidFill>
              </a:rPr>
              <a:t>Средната продължителност за </a:t>
            </a:r>
            <a:r>
              <a:rPr lang="en-US" sz="2000" b="1" dirty="0">
                <a:solidFill>
                  <a:schemeClr val="bg2"/>
                </a:solidFill>
              </a:rPr>
              <a:t>b</a:t>
            </a:r>
            <a:r>
              <a:rPr lang="bg-BG" sz="2000" b="1" dirty="0">
                <a:solidFill>
                  <a:schemeClr val="bg2"/>
                </a:solidFill>
                <a:latin typeface="Consolas" pitchFamily="49" charset="0"/>
              </a:rPr>
              <a:t> е</a:t>
            </a:r>
            <a:r>
              <a:rPr lang="en-US" sz="2000" b="1" i="1" dirty="0">
                <a:solidFill>
                  <a:srgbClr val="FFC000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 + 0) / 2 = 0.5</a:t>
            </a:r>
          </a:p>
        </p:txBody>
      </p:sp>
      <p:sp>
        <p:nvSpPr>
          <p:cNvPr id="19" name="Google Shape;404;p12">
            <a:extLst>
              <a:ext uri="{FF2B5EF4-FFF2-40B4-BE49-F238E27FC236}">
                <a16:creationId xmlns:a16="http://schemas.microsoft.com/office/drawing/2014/main" id="{899A3085-552E-2A97-7ADC-CCAD84181F00}"/>
              </a:ext>
            </a:extLst>
          </p:cNvPr>
          <p:cNvSpPr/>
          <p:nvPr/>
        </p:nvSpPr>
        <p:spPr>
          <a:xfrm>
            <a:off x="4988106" y="2120912"/>
            <a:ext cx="5942802" cy="442603"/>
          </a:xfrm>
          <a:prstGeom prst="wedgeRoundRectCallout">
            <a:avLst>
              <a:gd name="adj1" fmla="val -42513"/>
              <a:gd name="adj2" fmla="val 11526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Един</a:t>
            </a:r>
            <a:r>
              <a:rPr lang="bg-BG" sz="2000" b="1" dirty="0">
                <a:solidFill>
                  <a:schemeClr val="bg2"/>
                </a:solidFill>
              </a:rPr>
              <a:t> ред между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първото</a:t>
            </a:r>
            <a:r>
              <a:rPr lang="bg-BG" sz="2000" b="1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второто</a:t>
            </a:r>
            <a:r>
              <a:rPr lang="bg-BG" sz="2000" b="1" dirty="0">
                <a:solidFill>
                  <a:schemeClr val="bg2"/>
                </a:solidFill>
              </a:rPr>
              <a:t> посочване на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sp>
        <p:nvSpPr>
          <p:cNvPr id="20" name="Google Shape;404;p12">
            <a:extLst>
              <a:ext uri="{FF2B5EF4-FFF2-40B4-BE49-F238E27FC236}">
                <a16:creationId xmlns:a16="http://schemas.microsoft.com/office/drawing/2014/main" id="{EC7248A3-686F-60F6-FF82-417F0E83D9A2}"/>
              </a:ext>
            </a:extLst>
          </p:cNvPr>
          <p:cNvSpPr/>
          <p:nvPr/>
        </p:nvSpPr>
        <p:spPr>
          <a:xfrm>
            <a:off x="6112232" y="2799160"/>
            <a:ext cx="6009860" cy="442603"/>
          </a:xfrm>
          <a:prstGeom prst="wedgeRoundRectCallout">
            <a:avLst>
              <a:gd name="adj1" fmla="val -55030"/>
              <a:gd name="adj2" fmla="val 8742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Без</a:t>
            </a:r>
            <a:r>
              <a:rPr lang="bg-BG" sz="2000" b="1" dirty="0">
                <a:solidFill>
                  <a:schemeClr val="bg2"/>
                </a:solidFill>
              </a:rPr>
              <a:t> редове между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второто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третото </a:t>
            </a:r>
            <a:r>
              <a:rPr lang="bg-BG" sz="2000" b="1" dirty="0">
                <a:solidFill>
                  <a:schemeClr val="bg2"/>
                </a:solidFill>
              </a:rPr>
              <a:t>посочване</a:t>
            </a:r>
            <a:r>
              <a:rPr lang="bg-BG" sz="2000" dirty="0">
                <a:solidFill>
                  <a:schemeClr val="bg2"/>
                </a:solidFill>
              </a:rPr>
              <a:t> на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72BFBA-0ECD-7953-C61E-F036A4465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2" y="5038343"/>
            <a:ext cx="5544615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25 recordIndex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26 while (recordIndex &lt; recordCount)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27 {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28 recordIndex = recordIndex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23" name="Google Shape;404;p12">
            <a:extLst>
              <a:ext uri="{FF2B5EF4-FFF2-40B4-BE49-F238E27FC236}">
                <a16:creationId xmlns:a16="http://schemas.microsoft.com/office/drawing/2014/main" id="{3B9C672B-E63C-EA3D-4104-812B61043C8A}"/>
              </a:ext>
            </a:extLst>
          </p:cNvPr>
          <p:cNvSpPr/>
          <p:nvPr/>
        </p:nvSpPr>
        <p:spPr>
          <a:xfrm>
            <a:off x="6334782" y="5043043"/>
            <a:ext cx="4502480" cy="499356"/>
          </a:xfrm>
          <a:prstGeom prst="wedgeRoundRectCallout">
            <a:avLst>
              <a:gd name="adj1" fmla="val -98184"/>
              <a:gd name="adj2" fmla="val -1180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recordIndex 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(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ред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28 - </a:t>
            </a:r>
            <a:r>
              <a:rPr lang="bg-BG" sz="2000" b="1" noProof="1">
                <a:solidFill>
                  <a:schemeClr val="bg2"/>
                </a:solidFill>
                <a:cs typeface="Consolas" pitchFamily="49" charset="0"/>
              </a:rPr>
              <a:t>ред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25 + 1) = 4</a:t>
            </a:r>
            <a:endParaRPr lang="en-US" sz="2000" b="1" i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24" name="Google Shape;404;p12">
            <a:extLst>
              <a:ext uri="{FF2B5EF4-FFF2-40B4-BE49-F238E27FC236}">
                <a16:creationId xmlns:a16="http://schemas.microsoft.com/office/drawing/2014/main" id="{5423962C-AD5C-1DA2-C674-7E8F8A8B46B3}"/>
              </a:ext>
            </a:extLst>
          </p:cNvPr>
          <p:cNvSpPr/>
          <p:nvPr/>
        </p:nvSpPr>
        <p:spPr>
          <a:xfrm>
            <a:off x="6309296" y="5974598"/>
            <a:ext cx="4527966" cy="442603"/>
          </a:xfrm>
          <a:prstGeom prst="wedgeRoundRectCallout">
            <a:avLst>
              <a:gd name="adj1" fmla="val -49349"/>
              <a:gd name="adj2" fmla="val -11614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000" b="1" dirty="0">
                <a:solidFill>
                  <a:schemeClr val="bg2"/>
                </a:solidFill>
              </a:rPr>
              <a:t>Средният живот на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recordIndex</a:t>
            </a:r>
            <a:r>
              <a:rPr lang="en-US" sz="2000" b="1" i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е</a:t>
            </a:r>
            <a:r>
              <a:rPr lang="en-US" sz="2000" b="1" i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4628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2" grpId="0" animBg="1"/>
      <p:bldP spid="17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1FFF7-E895-4F77-A6B2-D97748BF7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ED6F-E65B-4183-ABC1-5FFDDE698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210" y="1196124"/>
            <a:ext cx="11818096" cy="56618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Продължителността</a:t>
            </a:r>
            <a:r>
              <a:rPr lang="bg-BG" sz="3500" dirty="0"/>
              <a:t> и </a:t>
            </a:r>
            <a:r>
              <a:rPr lang="bg-BG" sz="3500" b="1" dirty="0">
                <a:solidFill>
                  <a:schemeClr val="bg1"/>
                </a:solidFill>
              </a:rPr>
              <a:t>животът</a:t>
            </a:r>
            <a:r>
              <a:rPr lang="bg-BG" sz="3500" dirty="0"/>
              <a:t> на променливата трябва да се </a:t>
            </a:r>
            <a:r>
              <a:rPr lang="bg-BG" sz="3500" b="1" dirty="0">
                <a:solidFill>
                  <a:schemeClr val="bg1"/>
                </a:solidFill>
              </a:rPr>
              <a:t>намалят</a:t>
            </a:r>
            <a:r>
              <a:rPr lang="bg-BG" sz="3500" dirty="0"/>
              <a:t> до </a:t>
            </a:r>
            <a:r>
              <a:rPr lang="bg-BG" sz="3500" b="1" dirty="0">
                <a:solidFill>
                  <a:schemeClr val="bg1"/>
                </a:solidFill>
              </a:rPr>
              <a:t>минимум</a:t>
            </a:r>
            <a:endParaRPr lang="en-US" sz="3500" b="1" dirty="0">
              <a:solidFill>
                <a:schemeClr val="bg1"/>
              </a:solidFill>
            </a:endParaRPr>
          </a:p>
          <a:p>
            <a:pPr>
              <a:spcBef>
                <a:spcPts val="1500"/>
              </a:spcBef>
            </a:pPr>
            <a:r>
              <a:rPr lang="bg-BG" sz="3500" dirty="0"/>
              <a:t>Правило на минимализирането</a:t>
            </a:r>
            <a:br>
              <a:rPr lang="bg-BG" sz="3500" dirty="0"/>
            </a:b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продължителността</a:t>
            </a:r>
            <a:r>
              <a:rPr lang="bg-BG" sz="3500" dirty="0"/>
              <a:t> и </a:t>
            </a:r>
            <a:r>
              <a:rPr lang="bg-BG" sz="3500" b="1" dirty="0">
                <a:solidFill>
                  <a:schemeClr val="bg1"/>
                </a:solidFill>
              </a:rPr>
              <a:t>живота</a:t>
            </a:r>
            <a:r>
              <a:rPr lang="en-US" sz="3500" dirty="0"/>
              <a:t>:</a:t>
            </a:r>
            <a:endParaRPr lang="en-US" sz="3300" dirty="0"/>
          </a:p>
          <a:p>
            <a:pPr lvl="1"/>
            <a:r>
              <a:rPr lang="ru-RU" sz="3300" dirty="0"/>
              <a:t>Инициализирайте променливите </a:t>
            </a:r>
            <a:br>
              <a:rPr lang="ru-RU" sz="3300" dirty="0"/>
            </a:br>
            <a:r>
              <a:rPr lang="ru-RU" sz="3300" b="1" dirty="0">
                <a:solidFill>
                  <a:schemeClr val="bg1"/>
                </a:solidFill>
              </a:rPr>
              <a:t>преди</a:t>
            </a:r>
            <a:r>
              <a:rPr lang="ru-RU" sz="3300" dirty="0"/>
              <a:t> </a:t>
            </a:r>
            <a:r>
              <a:rPr lang="ru-RU" sz="3300" b="1" dirty="0">
                <a:solidFill>
                  <a:schemeClr val="bg1"/>
                </a:solidFill>
              </a:rPr>
              <a:t>първото</a:t>
            </a:r>
            <a:r>
              <a:rPr lang="ru-RU" sz="3300" dirty="0"/>
              <a:t> им </a:t>
            </a:r>
            <a:r>
              <a:rPr lang="ru-RU" sz="3300" b="1" dirty="0">
                <a:solidFill>
                  <a:schemeClr val="bg1"/>
                </a:solidFill>
              </a:rPr>
              <a:t>използване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F2C435-6E2C-45F6-A9F2-E3CDC82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Продължителност и живот на променливата (2)</a:t>
            </a:r>
            <a:endParaRPr lang="en-US" sz="3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970817-AD36-07E4-9B54-10DBF8A3C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136" y="3402579"/>
            <a:ext cx="4085234" cy="2839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200" b="1" dirty="0">
                <a:latin typeface="Consolas" panose="020B0609020204030204" pitchFamily="49" charset="0"/>
              </a:rPr>
              <a:t>int count = 0;</a:t>
            </a:r>
          </a:p>
          <a:p>
            <a:endParaRPr lang="en-US" sz="2200" b="1" dirty="0">
              <a:latin typeface="Consolas" panose="020B0609020204030204" pitchFamily="49" charset="0"/>
            </a:endParaRPr>
          </a:p>
          <a:p>
            <a:r>
              <a:rPr lang="en-US" sz="2200" b="1" dirty="0">
                <a:latin typeface="Consolas" panose="020B0609020204030204" pitchFamily="49" charset="0"/>
              </a:rPr>
              <a:t>while (count != 10)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    count++;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}</a:t>
            </a:r>
          </a:p>
          <a:p>
            <a:endParaRPr lang="en-US" sz="2200" b="1" dirty="0">
              <a:latin typeface="Consolas" panose="020B0609020204030204" pitchFamily="49" charset="0"/>
            </a:endParaRPr>
          </a:p>
          <a:p>
            <a:r>
              <a:rPr lang="en-US" sz="2200" b="1" noProof="1">
                <a:latin typeface="Consolas" panose="020B0609020204030204" pitchFamily="49" charset="0"/>
              </a:rPr>
              <a:t>Console.WriteLine</a:t>
            </a:r>
            <a:r>
              <a:rPr lang="en-US" sz="2200" b="1" dirty="0">
                <a:latin typeface="Consolas" panose="020B0609020204030204" pitchFamily="49" charset="0"/>
              </a:rPr>
              <a:t>(count);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Google Shape;404;p12">
            <a:extLst>
              <a:ext uri="{FF2B5EF4-FFF2-40B4-BE49-F238E27FC236}">
                <a16:creationId xmlns:a16="http://schemas.microsoft.com/office/drawing/2014/main" id="{58420AC7-46FC-E0D7-3304-00B58C2FFD04}"/>
              </a:ext>
            </a:extLst>
          </p:cNvPr>
          <p:cNvSpPr/>
          <p:nvPr/>
        </p:nvSpPr>
        <p:spPr>
          <a:xfrm>
            <a:off x="6883685" y="2136134"/>
            <a:ext cx="5248698" cy="919329"/>
          </a:xfrm>
          <a:prstGeom prst="wedgeRoundRectCallout">
            <a:avLst>
              <a:gd name="adj1" fmla="val -22011"/>
              <a:gd name="adj2" fmla="val 101064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400" b="1" dirty="0">
                <a:solidFill>
                  <a:schemeClr val="bg2"/>
                </a:solidFill>
              </a:rPr>
              <a:t>Инициализираме на променливата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преди </a:t>
            </a:r>
            <a:r>
              <a:rPr lang="bg-BG" sz="2400" b="1" dirty="0">
                <a:solidFill>
                  <a:schemeClr val="bg2"/>
                </a:solidFill>
              </a:rPr>
              <a:t>нейното</a:t>
            </a:r>
            <a:r>
              <a:rPr lang="bg-BG" sz="2400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използване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FC0D5A-99EE-6D89-BA4D-C3BBC1C8A1BE}"/>
              </a:ext>
            </a:extLst>
          </p:cNvPr>
          <p:cNvSpPr/>
          <p:nvPr/>
        </p:nvSpPr>
        <p:spPr>
          <a:xfrm>
            <a:off x="11270959" y="3402578"/>
            <a:ext cx="667367" cy="2653948"/>
          </a:xfrm>
          <a:prstGeom prst="rightBrace">
            <a:avLst>
              <a:gd name="adj1" fmla="val 1697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3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CFE9C-00BF-46CB-90B4-0E117516C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FBD8F787-7501-6B00-8760-6F5527B4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0750"/>
            <a:ext cx="10152529" cy="882654"/>
          </a:xfrm>
        </p:spPr>
        <p:txBody>
          <a:bodyPr>
            <a:noAutofit/>
          </a:bodyPr>
          <a:lstStyle/>
          <a:p>
            <a:r>
              <a:rPr lang="bg-BG" sz="3400" dirty="0"/>
              <a:t>Продължителност и живот на променливата (3)</a:t>
            </a:r>
            <a:endParaRPr lang="en-US" sz="3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46166-5E35-C485-987C-4CDEF91F7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10" y="1199532"/>
            <a:ext cx="5779577" cy="56044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noAutofit/>
          </a:bodyPr>
          <a:lstStyle/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int count;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int[] numbers = new int[100];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numbers[i] = i;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count = 0;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numbers.Length / 2; i++)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numbers[i] = numbers[i] * numbers[i];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if (numbers[i] % 3 == 0)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count++;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180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Console.WriteLine(count);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556203-B006-47AA-7F45-5A237F379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119" y="1302056"/>
            <a:ext cx="5779577" cy="52952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int[] numbers = new int[100];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numbers[i] = i;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for (int i = 0; i &lt; numbers.Length / 2; i++)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numbers[i] = numbers[i] * numbers[i];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if (numbers[i] % 3 == 0)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count++;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Console.WriteLine(count);</a:t>
            </a:r>
          </a:p>
        </p:txBody>
      </p:sp>
      <p:sp>
        <p:nvSpPr>
          <p:cNvPr id="36" name="Google Shape;404;p12">
            <a:extLst>
              <a:ext uri="{FF2B5EF4-FFF2-40B4-BE49-F238E27FC236}">
                <a16:creationId xmlns:a16="http://schemas.microsoft.com/office/drawing/2014/main" id="{973F1C64-2A87-444E-8FBB-048A81323FBA}"/>
              </a:ext>
            </a:extLst>
          </p:cNvPr>
          <p:cNvSpPr/>
          <p:nvPr/>
        </p:nvSpPr>
        <p:spPr>
          <a:xfrm>
            <a:off x="3287688" y="2276873"/>
            <a:ext cx="2016224" cy="510707"/>
          </a:xfrm>
          <a:prstGeom prst="wedgeRoundRectCallout">
            <a:avLst>
              <a:gd name="adj1" fmla="val 50076"/>
              <a:gd name="adj2" fmla="val 2316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Живот</a:t>
            </a:r>
            <a:r>
              <a:rPr lang="en-US" sz="2400" b="1" dirty="0">
                <a:solidFill>
                  <a:schemeClr val="bg2"/>
                </a:solidFill>
              </a:rPr>
              <a:t> = 19</a:t>
            </a:r>
          </a:p>
        </p:txBody>
      </p:sp>
      <p:sp>
        <p:nvSpPr>
          <p:cNvPr id="37" name="Google Shape;404;p12">
            <a:extLst>
              <a:ext uri="{FF2B5EF4-FFF2-40B4-BE49-F238E27FC236}">
                <a16:creationId xmlns:a16="http://schemas.microsoft.com/office/drawing/2014/main" id="{8AB99E3D-5C49-32DD-60F4-03CC7D3ACCAC}"/>
              </a:ext>
            </a:extLst>
          </p:cNvPr>
          <p:cNvSpPr/>
          <p:nvPr/>
        </p:nvSpPr>
        <p:spPr>
          <a:xfrm>
            <a:off x="2567609" y="5336492"/>
            <a:ext cx="3052261" cy="919329"/>
          </a:xfrm>
          <a:prstGeom prst="wedgeRoundRectCallout">
            <a:avLst>
              <a:gd name="adj1" fmla="val 23633"/>
              <a:gd name="adj2" fmla="val -5117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Продължителност</a:t>
            </a:r>
            <a:r>
              <a:rPr lang="en-US" sz="2400" b="1" dirty="0">
                <a:solidFill>
                  <a:schemeClr val="bg2"/>
                </a:solidFill>
              </a:rPr>
              <a:t> =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(5+8+2) / 3 = 5</a:t>
            </a:r>
          </a:p>
        </p:txBody>
      </p:sp>
      <p:sp>
        <p:nvSpPr>
          <p:cNvPr id="40" name="Google Shape;404;p12">
            <a:extLst>
              <a:ext uri="{FF2B5EF4-FFF2-40B4-BE49-F238E27FC236}">
                <a16:creationId xmlns:a16="http://schemas.microsoft.com/office/drawing/2014/main" id="{0C0DAB1F-88E2-1E48-6FA2-7E75EB8EBEB3}"/>
              </a:ext>
            </a:extLst>
          </p:cNvPr>
          <p:cNvSpPr/>
          <p:nvPr/>
        </p:nvSpPr>
        <p:spPr>
          <a:xfrm>
            <a:off x="9264163" y="3694351"/>
            <a:ext cx="1872668" cy="510707"/>
          </a:xfrm>
          <a:prstGeom prst="wedgeRoundRectCallout">
            <a:avLst>
              <a:gd name="adj1" fmla="val 50105"/>
              <a:gd name="adj2" fmla="val 2006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Живот</a:t>
            </a:r>
            <a:r>
              <a:rPr lang="en-US" sz="2400" b="1" dirty="0">
                <a:solidFill>
                  <a:schemeClr val="bg2"/>
                </a:solidFill>
              </a:rPr>
              <a:t> = 9</a:t>
            </a:r>
          </a:p>
        </p:txBody>
      </p:sp>
      <p:sp>
        <p:nvSpPr>
          <p:cNvPr id="41" name="Google Shape;404;p12">
            <a:extLst>
              <a:ext uri="{FF2B5EF4-FFF2-40B4-BE49-F238E27FC236}">
                <a16:creationId xmlns:a16="http://schemas.microsoft.com/office/drawing/2014/main" id="{A63C2E2B-1B7D-FC33-9A52-5E84A97AB96C}"/>
              </a:ext>
            </a:extLst>
          </p:cNvPr>
          <p:cNvSpPr/>
          <p:nvPr/>
        </p:nvSpPr>
        <p:spPr>
          <a:xfrm>
            <a:off x="8526374" y="5154221"/>
            <a:ext cx="3064288" cy="919329"/>
          </a:xfrm>
          <a:prstGeom prst="wedgeRoundRectCallout">
            <a:avLst>
              <a:gd name="adj1" fmla="val 46753"/>
              <a:gd name="adj2" fmla="val -18624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Продължителност</a:t>
            </a:r>
            <a:r>
              <a:rPr lang="en-US" sz="2400" b="1" dirty="0">
                <a:solidFill>
                  <a:schemeClr val="bg2"/>
                </a:solidFill>
              </a:rPr>
              <a:t> =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(4+2) / 3 = 2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EA003-E259-25E3-9470-EC068ED1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14" y="1093149"/>
            <a:ext cx="702543" cy="690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07D9AB-B9CC-969B-A2AE-43276C7D0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048" y="1158225"/>
            <a:ext cx="753094" cy="737071"/>
          </a:xfrm>
          <a:prstGeom prst="rect">
            <a:avLst/>
          </a:prstGeom>
        </p:spPr>
      </p:pic>
      <p:sp>
        <p:nvSpPr>
          <p:cNvPr id="3" name="Alternative Process 2">
            <a:extLst>
              <a:ext uri="{FF2B5EF4-FFF2-40B4-BE49-F238E27FC236}">
                <a16:creationId xmlns:a16="http://schemas.microsoft.com/office/drawing/2014/main" id="{96480D39-3C31-4874-DFD6-E4F59E5CA055}"/>
              </a:ext>
            </a:extLst>
          </p:cNvPr>
          <p:cNvSpPr/>
          <p:nvPr/>
        </p:nvSpPr>
        <p:spPr bwMode="auto">
          <a:xfrm>
            <a:off x="1055169" y="1302056"/>
            <a:ext cx="835276" cy="228793"/>
          </a:xfrm>
          <a:prstGeom prst="flowChartAlternateProcess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lternative Process 4">
            <a:extLst>
              <a:ext uri="{FF2B5EF4-FFF2-40B4-BE49-F238E27FC236}">
                <a16:creationId xmlns:a16="http://schemas.microsoft.com/office/drawing/2014/main" id="{6021FCE7-1211-D40E-E12F-B6BA256E3EE2}"/>
              </a:ext>
            </a:extLst>
          </p:cNvPr>
          <p:cNvSpPr/>
          <p:nvPr/>
        </p:nvSpPr>
        <p:spPr bwMode="auto">
          <a:xfrm>
            <a:off x="2771388" y="6415514"/>
            <a:ext cx="835276" cy="228793"/>
          </a:xfrm>
          <a:prstGeom prst="flowChartAlternateProcess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lternative Process 6">
            <a:extLst>
              <a:ext uri="{FF2B5EF4-FFF2-40B4-BE49-F238E27FC236}">
                <a16:creationId xmlns:a16="http://schemas.microsoft.com/office/drawing/2014/main" id="{AA769AD3-33E8-76BC-4228-3B373C5BFDB4}"/>
              </a:ext>
            </a:extLst>
          </p:cNvPr>
          <p:cNvSpPr/>
          <p:nvPr/>
        </p:nvSpPr>
        <p:spPr bwMode="auto">
          <a:xfrm>
            <a:off x="6850211" y="3949704"/>
            <a:ext cx="752665" cy="255354"/>
          </a:xfrm>
          <a:prstGeom prst="flowChartAlternateProcess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25E0E458-A5D0-E34F-78FD-B49558EF45BD}"/>
              </a:ext>
            </a:extLst>
          </p:cNvPr>
          <p:cNvSpPr/>
          <p:nvPr/>
        </p:nvSpPr>
        <p:spPr bwMode="auto">
          <a:xfrm>
            <a:off x="8606444" y="6218048"/>
            <a:ext cx="752665" cy="255354"/>
          </a:xfrm>
          <a:prstGeom prst="flowChartAlternateProcess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680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5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7A274-07A1-3AD0-123B-825264972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5B577-CC8F-A506-3E53-874CDC12D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61125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CC37D6-233D-F3EF-61BC-C4312C1D2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>
            <a:noAutofit/>
          </a:bodyPr>
          <a:lstStyle/>
          <a:p>
            <a:r>
              <a:rPr lang="bg-BG" sz="3600" dirty="0"/>
              <a:t>Не използвайте сложни изрази във вашия код</a:t>
            </a:r>
            <a:r>
              <a:rPr lang="en-US" sz="3600" dirty="0"/>
              <a:t>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1F67C-FC88-DDB1-AEF5-45C354442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81" y="1300792"/>
            <a:ext cx="11772632" cy="1625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xCoords.Length; i++)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for (int j = 0; j &lt; yCoords.Length; j++)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matrix[i][j] = 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matrix[xCoords[FindMax(i) + 1]][yCoords[FindMin(j) - 1]] *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matrix[yCoords[FindMax(j) + 1]][xCoords[FindMin(i) - 1]];</a:t>
            </a:r>
            <a:endParaRPr lang="en-US" sz="16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AEAFE29-1593-FF89-455A-85CB458DB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454" y="1210175"/>
            <a:ext cx="4031852" cy="882650"/>
          </a:xfrm>
          <a:prstGeom prst="wedgeRoundRectCallout">
            <a:avLst>
              <a:gd name="adj1" fmla="val -60257"/>
              <a:gd name="adj2" fmla="val 448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Какво трябва да направим при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IndexOutOfRangeException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E8A5B-E328-1BD9-AB67-CBB974D7B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3" y="3249817"/>
            <a:ext cx="11814174" cy="34104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minXStartIndex = FindMin(i) - 1;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maxXStartIndex = FindMax(i) + 1;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minYStartIndex = FindMin(j) - 1;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maxYStartIndex = FindMax(j) + 1;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minXcoord = xCoords[minXStartIndex];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maxXcoord = xCoords[maxXStartIndex];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minYcoord = yCoords[minYStartIndex];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maxYcoord = yCoords[maxYStartIndex];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newValue = matrix[maxXcoord][minYcoord] * matrix[maxYcoord][minXcoord];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matrix[i][j] = newValue;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D04D0DC-167B-702A-0663-EEC5840D6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945" y="3917154"/>
            <a:ext cx="2996491" cy="757510"/>
          </a:xfrm>
          <a:prstGeom prst="wedgeRoundRectCallout">
            <a:avLst>
              <a:gd name="adj1" fmla="val -65281"/>
              <a:gd name="adj2" fmla="val 574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Вместо това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опростете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сложния израз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AFA73E80-95D3-FE15-20A9-16C515FC3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3565" y="4119483"/>
            <a:ext cx="2971053" cy="562221"/>
          </a:xfrm>
          <a:prstGeom prst="wedgeRoundRectCallout">
            <a:avLst>
              <a:gd name="adj1" fmla="val -8713"/>
              <a:gd name="adj2" fmla="val 67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По-четим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е от преди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5E26B09E-4082-087A-2007-138D52E6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197" y="5043498"/>
            <a:ext cx="3684109" cy="756469"/>
          </a:xfrm>
          <a:prstGeom prst="wedgeRoundRectCallout">
            <a:avLst>
              <a:gd name="adj1" fmla="val -8713"/>
              <a:gd name="adj2" fmla="val 67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По-лесен е за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поддържане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и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дебъгване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410EA2-7E35-4B24-85BF-C1DC67F3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709" y="1036662"/>
            <a:ext cx="830704" cy="8164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29F925-D37B-453B-9AC9-59C25930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05" y="3138893"/>
            <a:ext cx="813808" cy="796493"/>
          </a:xfrm>
          <a:prstGeom prst="rect">
            <a:avLst/>
          </a:prstGeom>
        </p:spPr>
      </p:pic>
      <p:sp>
        <p:nvSpPr>
          <p:cNvPr id="8" name="AutoShape 7">
            <a:extLst>
              <a:ext uri="{FF2B5EF4-FFF2-40B4-BE49-F238E27FC236}">
                <a16:creationId xmlns:a16="http://schemas.microsoft.com/office/drawing/2014/main" id="{B3CEAF38-5D66-6D24-20B8-B027C9ADB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210" y="3022968"/>
            <a:ext cx="4013294" cy="734722"/>
          </a:xfrm>
          <a:prstGeom prst="wedgeRoundRectCallout">
            <a:avLst>
              <a:gd name="adj1" fmla="val -35242"/>
              <a:gd name="adj2" fmla="val -602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Има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10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потенциални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източника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за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IndexOutOfRangeException</a:t>
            </a:r>
            <a:endParaRPr lang="en-US" sz="2000" b="1" noProof="1">
              <a:solidFill>
                <a:schemeClr val="bg2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2" grpId="0" animBg="1"/>
      <p:bldP spid="13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45615-3576-6A46-157A-E671E9BAE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9770C-CA51-552E-FEAC-72093CAB2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226" y="1196125"/>
            <a:ext cx="11815018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Константите</a:t>
            </a:r>
            <a:r>
              <a:rPr lang="bg-BG" dirty="0"/>
              <a:t> трябва да се използват в следните случаи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При използването на </a:t>
            </a:r>
            <a:r>
              <a:rPr lang="bg-BG" b="1" dirty="0">
                <a:solidFill>
                  <a:schemeClr val="bg1"/>
                </a:solidFill>
              </a:rPr>
              <a:t>магически числа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/ </a:t>
            </a:r>
            <a:r>
              <a:rPr lang="bg-BG" b="1" dirty="0">
                <a:solidFill>
                  <a:schemeClr val="bg1"/>
                </a:solidFill>
              </a:rPr>
              <a:t>стойности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ru-RU" dirty="0"/>
              <a:t>Когато се нуждаем от </a:t>
            </a:r>
            <a:r>
              <a:rPr lang="ru-RU" b="1" dirty="0">
                <a:solidFill>
                  <a:schemeClr val="bg1"/>
                </a:solidFill>
              </a:rPr>
              <a:t>числа</a:t>
            </a:r>
            <a:r>
              <a:rPr lang="ru-RU" dirty="0"/>
              <a:t> или </a:t>
            </a:r>
            <a:r>
              <a:rPr lang="ru-RU" b="1" dirty="0">
                <a:solidFill>
                  <a:schemeClr val="bg1"/>
                </a:solidFill>
              </a:rPr>
              <a:t>стойности</a:t>
            </a:r>
            <a:r>
              <a:rPr lang="ru-RU" dirty="0"/>
              <a:t>, чиито </a:t>
            </a:r>
            <a:r>
              <a:rPr lang="ru-RU" b="1" dirty="0">
                <a:solidFill>
                  <a:schemeClr val="bg1"/>
                </a:solidFill>
              </a:rPr>
              <a:t>логическа значимост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стойност </a:t>
            </a:r>
            <a:r>
              <a:rPr lang="ru-RU" dirty="0"/>
              <a:t>не са очевидни</a:t>
            </a:r>
            <a:endParaRPr lang="en-US" b="1" dirty="0"/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Имена на файлове</a:t>
            </a:r>
            <a:endParaRPr lang="en-US" sz="3000" dirty="0"/>
          </a:p>
          <a:p>
            <a:pPr lvl="2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Математически константи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Граници и ограничения</a:t>
            </a:r>
            <a:endParaRPr lang="en-US" sz="3000" b="1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2EFF94-9F42-C1B8-AB10-99EC8C2A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Използвайте константи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F1C8A-CAA8-1E86-1993-D12A50D8D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573" y="4175552"/>
            <a:ext cx="7208963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readonly string SettingsFileName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"ApplicationSettings.xml";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0A411-160B-76D5-34EC-E0BAE1F4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4936" y="5067344"/>
            <a:ext cx="54006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const double E = 2.7182818284;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031CA-FBC3-08F9-7E06-C4E988CF6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4936" y="5696873"/>
            <a:ext cx="5400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const int ReadBufferSize = 5 * 1024 * 1024;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F78B3-21E9-4328-ACF6-C214CB37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06" y="2544946"/>
            <a:ext cx="629209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double area = 3.14159206 * radius * radius;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325DCC-AAA6-43D5-A662-B6EF4838E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2" y="2401332"/>
            <a:ext cx="5222694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const double PI = 3.14159206;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</p:txBody>
      </p:sp>
    </p:spTree>
    <p:extLst>
      <p:ext uri="{BB962C8B-B14F-4D97-AF65-F5344CB8AC3E}">
        <p14:creationId xmlns:p14="http://schemas.microsoft.com/office/powerpoint/2010/main" val="36912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4B820-8579-4036-922F-B05AC1DE9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E96E8-551D-4852-8035-4C60D16A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Писане на код без вложени цикли и условия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0E115-99A2-47C1-BF0A-8768EDFB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0" y="1130587"/>
            <a:ext cx="5654261" cy="5673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var report = new Report();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report.Footer = 	CreateReportFooter(report);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report.Content = 	CreateReportContent(report);</a:t>
            </a:r>
          </a:p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report.Header = 	CreateReportHeader(report);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return report;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09376E-2DAA-4402-BC86-71FCC7D0C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1144669"/>
            <a:ext cx="5976664" cy="5659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var report = new Report();  </a:t>
            </a:r>
          </a:p>
          <a:p>
            <a:pPr>
              <a:lnSpc>
                <a:spcPts val="18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report.Header = 	CreateReportHeader(report);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report.Content = 	CreateReportContent(report);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report.Footer = 	CreateReportFooter(report);</a:t>
            </a:r>
          </a:p>
          <a:p>
            <a:pPr>
              <a:lnSpc>
                <a:spcPts val="18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return report;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8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8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5C7D6814-C6B3-4259-81B5-61489F2FF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969" y="1126700"/>
            <a:ext cx="2225785" cy="1051422"/>
          </a:xfrm>
          <a:prstGeom prst="wedgeRoundRectCallout">
            <a:avLst>
              <a:gd name="adj1" fmla="val -66083"/>
              <a:gd name="adj2" fmla="val -49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Направете кода да се чете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</a:t>
            </a:r>
            <a:r>
              <a:rPr lang="bg-BG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отгоре надолу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DFA0DF5B-8888-4E95-9D40-830DD31BE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7276" y="3397556"/>
            <a:ext cx="3061389" cy="772163"/>
          </a:xfrm>
          <a:prstGeom prst="wedgeRoundRectCallout">
            <a:avLst>
              <a:gd name="adj1" fmla="val -57825"/>
              <a:gd name="adj2" fmla="val -424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Групирайте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свързани твърдения </a:t>
            </a:r>
            <a:r>
              <a:rPr lang="bg-BG" sz="2000" b="1" dirty="0">
                <a:solidFill>
                  <a:schemeClr val="bg2"/>
                </a:solidFill>
              </a:rPr>
              <a:t>заедно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29FF9293-ABE0-4A7A-9BE3-06ECF2B4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233" y="4601054"/>
            <a:ext cx="3394432" cy="772163"/>
          </a:xfrm>
          <a:prstGeom prst="wedgeRoundRectCallout">
            <a:avLst>
              <a:gd name="adj1" fmla="val -8713"/>
              <a:gd name="adj2" fmla="val 67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Направете ясни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граници за зависимостта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AE0EA3EC-AA06-433E-BAF4-D1B82857B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7703" y="5974926"/>
            <a:ext cx="2142793" cy="772163"/>
          </a:xfrm>
          <a:prstGeom prst="wedgeRoundRectCallout">
            <a:avLst>
              <a:gd name="adj1" fmla="val -28831"/>
              <a:gd name="adj2" fmla="val -697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Използвайте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отделни методи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5F92850-C9E2-E11F-2BF5-8E29D9D3F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094" y="1662775"/>
            <a:ext cx="2448273" cy="741378"/>
          </a:xfrm>
          <a:prstGeom prst="wedgeRoundRectCallout">
            <a:avLst>
              <a:gd name="adj1" fmla="val 36337"/>
              <a:gd name="adj2" fmla="val -834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Разкрийте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зависимостите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4362891A-69FD-A29D-E61E-79A429B1A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9" y="4842539"/>
            <a:ext cx="3654162" cy="741379"/>
          </a:xfrm>
          <a:prstGeom prst="wedgeRoundRectCallout">
            <a:avLst>
              <a:gd name="adj1" fmla="val -49185"/>
              <a:gd name="adj2" fmla="val 714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Наименувайте методите </a:t>
            </a:r>
            <a:r>
              <a:rPr lang="bg-BG" sz="2000" b="1" dirty="0">
                <a:solidFill>
                  <a:schemeClr val="bg2"/>
                </a:solidFill>
              </a:rPr>
              <a:t>според тяхната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зависимост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2878471-52C3-61C2-5730-15D8679C2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6109178"/>
            <a:ext cx="3081798" cy="648072"/>
          </a:xfrm>
          <a:prstGeom prst="wedgeRoundRectCallout">
            <a:avLst>
              <a:gd name="adj1" fmla="val 19946"/>
              <a:gd name="adj2" fmla="val -644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Използвайте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параметри на метода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9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0A929-6BAF-4570-8605-CCA991C57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0FBFD2-A842-4F0A-82A2-03CD84B6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Избягване на дълбоко вложени цикли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A1AD7-929C-F4A8-990B-B3B89CD77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5" y="1191300"/>
            <a:ext cx="5832892" cy="5646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spcBef>
                <a:spcPts val="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 (maxElem != Int32.MaxValue)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if (arr[i + 1] &lt; arr[i + 2])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if (arr[i + 1] &lt; arr[i + 3])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+ 1];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 …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4E4E992-5715-3E74-CB03-BF1806084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461" y="6020656"/>
            <a:ext cx="3672408" cy="736595"/>
          </a:xfrm>
          <a:prstGeom prst="wedgeRoundRectCallout">
            <a:avLst>
              <a:gd name="adj1" fmla="val -21628"/>
              <a:gd name="adj2" fmla="val -461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b="1" dirty="0">
                <a:solidFill>
                  <a:schemeClr val="bg2"/>
                </a:solidFill>
              </a:rPr>
              <a:t>Повече от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2-3</a:t>
            </a:r>
            <a:r>
              <a:rPr lang="ru-RU" sz="2000" b="1" dirty="0">
                <a:solidFill>
                  <a:schemeClr val="bg2"/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нива</a:t>
            </a:r>
            <a:r>
              <a:rPr lang="ru-RU" sz="2000" b="1" dirty="0">
                <a:solidFill>
                  <a:schemeClr val="bg2"/>
                </a:solidFill>
              </a:rPr>
              <a:t> е твърде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дълбоко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ECD1A9E6-C83A-2C28-BF1D-1B7888014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719" y="3593834"/>
            <a:ext cx="4054174" cy="864097"/>
          </a:xfrm>
          <a:prstGeom prst="wedgeRoundRectCallout">
            <a:avLst>
              <a:gd name="adj1" fmla="val -43616"/>
              <a:gd name="adj2" fmla="val 648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Дълбокият вложен код </a:t>
            </a:r>
            <a:r>
              <a:rPr lang="bg-BG" sz="2000" b="1" dirty="0">
                <a:solidFill>
                  <a:schemeClr val="bg2"/>
                </a:solidFill>
              </a:rPr>
              <a:t>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сложен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труден </a:t>
            </a:r>
            <a:r>
              <a:rPr lang="bg-BG" sz="2000" b="1" dirty="0">
                <a:solidFill>
                  <a:schemeClr val="bg2"/>
                </a:solidFill>
              </a:rPr>
              <a:t>за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четене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разбиране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77F53-8CCA-5FCE-4824-0E3393F97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166" y="1759982"/>
            <a:ext cx="6241506" cy="5078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int Max(int i, int j)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if (i &lt; j) return j;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else {…}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int Max(int i, int j, int k)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int maxElem = Max(j, k);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int maxElem = Max(i, k);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6E353B27-4BDB-5B65-F7C9-A3EF2B0F2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325" y="2291999"/>
            <a:ext cx="3303130" cy="804972"/>
          </a:xfrm>
          <a:prstGeom prst="wedgeRoundRectCallout">
            <a:avLst>
              <a:gd name="adj1" fmla="val -48882"/>
              <a:gd name="adj2" fmla="val 620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Може да извлечете части от кода в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отделни методи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3C878161-C40F-C88E-DF81-413DB27E5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3824" y="4653137"/>
            <a:ext cx="2276938" cy="649629"/>
          </a:xfrm>
          <a:prstGeom prst="wedgeRoundRectCallout">
            <a:avLst>
              <a:gd name="adj1" fmla="val 29278"/>
              <a:gd name="adj2" fmla="val -163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Това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опростява</a:t>
            </a:r>
            <a:r>
              <a:rPr lang="bg-BG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логиката на кода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0C5E77AA-7CAC-8E36-FE44-95E68A610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892" y="983404"/>
            <a:ext cx="5264487" cy="760460"/>
          </a:xfrm>
          <a:prstGeom prst="wedgeRoundRectCallout">
            <a:avLst>
              <a:gd name="adj1" fmla="val 3982"/>
              <a:gd name="adj2" fmla="val 617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Използването на добре наименувани методи прави кода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самодокументиращ се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5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4B15B-28D9-4DEE-BC8D-2FACDC09E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1D003-F2C6-458C-A72D-E258DFDDD5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Не използвайте сложни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b="1" dirty="0">
                <a:solidFill>
                  <a:schemeClr val="bg1"/>
                </a:solidFill>
              </a:rPr>
              <a:t>-</a:t>
            </a:r>
            <a:r>
              <a:rPr lang="bg-BG" b="1" dirty="0">
                <a:solidFill>
                  <a:schemeClr val="bg1"/>
                </a:solidFill>
              </a:rPr>
              <a:t>условия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bg-BG" dirty="0">
                <a:sym typeface="Wingdings" panose="05000000000000000000" pitchFamily="2" charset="2"/>
              </a:rPr>
              <a:t>опростете ги с </a:t>
            </a:r>
            <a:r>
              <a:rPr lang="bg-BG" b="1" dirty="0">
                <a:solidFill>
                  <a:schemeClr val="bg1"/>
                </a:solidFill>
                <a:sym typeface="Wingdings" panose="05000000000000000000" pitchFamily="2" charset="2"/>
              </a:rPr>
              <a:t>булеви променливи </a:t>
            </a:r>
            <a:r>
              <a:rPr lang="bg-BG" dirty="0">
                <a:sym typeface="Wingdings" panose="05000000000000000000" pitchFamily="2" charset="2"/>
              </a:rPr>
              <a:t>или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b="1" dirty="0">
                <a:solidFill>
                  <a:schemeClr val="bg1"/>
                </a:solidFill>
                <a:sym typeface="Wingdings" panose="05000000000000000000" pitchFamily="2" charset="2"/>
              </a:rPr>
              <a:t>булеви методи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71A2A-6549-42AA-A70F-105EF46D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Поддържайте изразите и условията прости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80E1-4532-F3FB-AE39-59B750196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45" y="2378482"/>
            <a:ext cx="1113529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 (x &gt; 0 &amp;&amp; y &gt; 0 &amp;&amp; x &lt; Width-1 &amp;&amp; y &lt; Height-1 &amp;&amp;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matrix[x, y] == 0 &amp;&amp; matrix[x-1, y] == 0 &amp;&amp;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matrix[x+1, y] == 0 &amp;&amp; matrix[x, y-1] == 0 &amp;&amp;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matrix[x, y+1] == 0 &amp;&amp; !visited[x, y]) …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8943852-D58A-989B-705C-958A881B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461" y="1799674"/>
            <a:ext cx="3281995" cy="775037"/>
          </a:xfrm>
          <a:prstGeom prst="wedgeRoundRectCallout">
            <a:avLst>
              <a:gd name="adj1" fmla="val -58904"/>
              <a:gd name="adj2" fmla="val 366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Сложните булеви изрази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могат да бъдат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вредни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A67CB49E-850B-7D36-3073-F63E53BF8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400" y="2939081"/>
            <a:ext cx="4184632" cy="748975"/>
          </a:xfrm>
          <a:prstGeom prst="wedgeRoundRectCallout">
            <a:avLst>
              <a:gd name="adj1" fmla="val -63870"/>
              <a:gd name="adj2" fmla="val 34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Как ще намерите проблема при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en-US" sz="2000" b="1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42C95-4A97-A958-B2FF-86D4A021E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47" y="3831893"/>
            <a:ext cx="1117309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bool inRange = x &gt; 0 &amp;&amp; y &gt; 0 &amp;&amp; x &lt; Width-1 &amp;&amp; y &lt; Height-1;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if (inRange)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bool emptyCellAndNeighbours =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matrix[x, y] == 0 &amp;&amp; matrix[x-1, y] == 0 &amp;&amp;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matrix[x+1, y] == 0 &amp;&amp; matrix[x, y-1] == 0 &amp;&amp;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matrix[x, y+1] == 0;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if (emptyCellAndNeighbours &amp;&amp; !visited[x, y]) …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83E37DC-4232-7B5F-0E6D-DEB605357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495" y="4266633"/>
            <a:ext cx="3612941" cy="748975"/>
          </a:xfrm>
          <a:prstGeom prst="wedgeRoundRectCallout">
            <a:avLst>
              <a:gd name="adj1" fmla="val -83839"/>
              <a:gd name="adj2" fmla="val 459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Лесно </a:t>
            </a:r>
            <a:r>
              <a:rPr lang="bg-BG" sz="2000" b="1" dirty="0">
                <a:solidFill>
                  <a:schemeClr val="bg2"/>
                </a:solidFill>
              </a:rPr>
              <a:t>за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четене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–</a:t>
            </a:r>
            <a:r>
              <a:rPr lang="bg-BG" sz="2000" b="1" dirty="0">
                <a:solidFill>
                  <a:schemeClr val="bg2"/>
                </a:solidFill>
              </a:rPr>
              <a:t> логиката 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условията</a:t>
            </a:r>
            <a:r>
              <a:rPr lang="bg-BG" sz="2000" b="1" dirty="0">
                <a:solidFill>
                  <a:schemeClr val="bg2"/>
                </a:solidFill>
              </a:rPr>
              <a:t> 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вярна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FE0E48F-F00C-17DE-0FD6-D11B48BF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216" y="5368158"/>
            <a:ext cx="3168890" cy="1053190"/>
          </a:xfrm>
          <a:prstGeom prst="wedgeRoundRectCallout">
            <a:avLst>
              <a:gd name="adj1" fmla="val -65527"/>
              <a:gd name="adj2" fmla="val 119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Лесно за дебъгване </a:t>
            </a:r>
            <a:r>
              <a:rPr lang="en-US" sz="2000" b="1" dirty="0">
                <a:solidFill>
                  <a:schemeClr val="bg2"/>
                </a:solidFill>
              </a:rPr>
              <a:t>–</a:t>
            </a:r>
            <a:r>
              <a:rPr lang="bg-BG" sz="2000" b="1" dirty="0">
                <a:solidFill>
                  <a:schemeClr val="bg2"/>
                </a:solidFill>
              </a:rPr>
              <a:t> можете да слагате 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breakpoint </a:t>
            </a:r>
            <a:r>
              <a:rPr lang="bg-BG" sz="2000" b="1" dirty="0">
                <a:solidFill>
                  <a:schemeClr val="bg2"/>
                </a:solidFill>
              </a:rPr>
              <a:t>на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36277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65575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Лесен за </a:t>
            </a:r>
            <a:r>
              <a:rPr lang="bg-BG" b="1" dirty="0">
                <a:solidFill>
                  <a:schemeClr val="bg1"/>
                </a:solidFill>
              </a:rPr>
              <a:t>четене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разбиране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Лесен за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модифициране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поддържане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Добре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тестван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Добре разработена </a:t>
            </a:r>
            <a:r>
              <a:rPr lang="bg-BG" b="1" dirty="0">
                <a:solidFill>
                  <a:schemeClr val="bg1"/>
                </a:solidFill>
              </a:rPr>
              <a:t>архитектура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дизайн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Добре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документиран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Самодокументиращ се код</a:t>
            </a:r>
            <a:endParaRPr lang="en-US" dirty="0"/>
          </a:p>
          <a:p>
            <a:r>
              <a:rPr lang="bg-BG" dirty="0"/>
              <a:t>Добре </a:t>
            </a:r>
            <a:r>
              <a:rPr lang="bg-BG" b="1" dirty="0">
                <a:solidFill>
                  <a:schemeClr val="bg1"/>
                </a:solidFill>
              </a:rPr>
              <a:t>форматиран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Характеристики на качествения код (1)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8485F4A-F8D3-38DB-D226-A04C32B7C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290F6-D35B-6709-38B8-456D13B1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77622"/>
            <a:ext cx="6792531" cy="36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6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B38D5F-DEB0-4EEE-A634-D3A360F3C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11367-89DA-42CD-8668-5BCB6A87D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372" y="1096810"/>
            <a:ext cx="11815018" cy="5561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1067FB-9069-49EF-B48F-02D1B11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Подредба на 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bg-BG" sz="4000" dirty="0"/>
              <a:t>-случаи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89C83-843F-CE7C-8C54-B55D0B9E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4" y="1117358"/>
            <a:ext cx="5920126" cy="57477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switch (parseState)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case InTag: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if (ch == "&gt;")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Console.WriteLine($"Found tag: {tag}");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text = "";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parseState = ParseState.OutOfTag;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tag = tag + ch;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case OutOfTag: …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1F70A1-E23C-359C-3275-1B80AE15B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16" y="1505512"/>
            <a:ext cx="5664566" cy="5069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switch (parseState)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case InTag: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ProcessCharacterInTag(ch);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case OutOfTag: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ProcessCharacterOutOfTag(ch);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throw new InvalidOperationException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("Invalid parse state: " + parseState);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F7061394-D711-A82C-2B65-D2A00DD04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071" y="2157575"/>
            <a:ext cx="3130557" cy="765187"/>
          </a:xfrm>
          <a:prstGeom prst="wedgeRoundRectCallout">
            <a:avLst>
              <a:gd name="adj1" fmla="val -81063"/>
              <a:gd name="adj2" fmla="val 50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Сложете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нормалния</a:t>
            </a:r>
            <a:r>
              <a:rPr lang="bg-BG" sz="2000" b="1" dirty="0">
                <a:solidFill>
                  <a:schemeClr val="bg2"/>
                </a:solidFill>
              </a:rPr>
              <a:t> случай на 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първо място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9A48266-7392-912C-1230-CCD68906A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160" y="6078258"/>
            <a:ext cx="3046222" cy="680237"/>
          </a:xfrm>
          <a:prstGeom prst="wedgeRoundRectCallout">
            <a:avLst>
              <a:gd name="adj1" fmla="val -29959"/>
              <a:gd name="adj2" fmla="val -777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Използвайте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default </a:t>
            </a:r>
            <a:r>
              <a:rPr lang="bg-BG" sz="2000" b="1" dirty="0">
                <a:solidFill>
                  <a:schemeClr val="bg2"/>
                </a:solidFill>
              </a:rPr>
              <a:t>за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прихващане 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грешки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37129ABC-DB18-95DF-3750-BE3D6EF60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4573" y="1499270"/>
            <a:ext cx="3066678" cy="697124"/>
          </a:xfrm>
          <a:prstGeom prst="wedgeRoundRectCallout">
            <a:avLst>
              <a:gd name="adj1" fmla="val -55302"/>
              <a:gd name="adj2" fmla="val -2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Подредете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случаите </a:t>
            </a:r>
            <a:r>
              <a:rPr lang="bg-BG" sz="2000" b="1" dirty="0">
                <a:solidFill>
                  <a:schemeClr val="bg2"/>
                </a:solidFill>
              </a:rPr>
              <a:t>по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азбучен числен </a:t>
            </a:r>
            <a:r>
              <a:rPr lang="bg-BG" sz="2000" b="1" dirty="0">
                <a:solidFill>
                  <a:schemeClr val="bg2"/>
                </a:solidFill>
              </a:rPr>
              <a:t>ред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C6A8EF3E-9066-C6D6-D85F-3305F4D42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1661" y="3381650"/>
            <a:ext cx="3378743" cy="765187"/>
          </a:xfrm>
          <a:prstGeom prst="wedgeRoundRectCallout">
            <a:avLst>
              <a:gd name="adj1" fmla="val -55731"/>
              <a:gd name="adj2" fmla="val 221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2"/>
                </a:solidFill>
              </a:rPr>
              <a:t>Поствате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най-необичайния</a:t>
            </a:r>
            <a:r>
              <a:rPr lang="bg-BG" sz="2000" b="1" dirty="0">
                <a:solidFill>
                  <a:schemeClr val="bg2"/>
                </a:solidFill>
              </a:rPr>
              <a:t> случай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последен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03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770C60B8-AB7C-EB17-1344-AA7027BE015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Силна свързаност на отговорностите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слабо функционално обвързване 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E7C8D17E-B899-3F27-89EA-260D4335D4D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560989"/>
            <a:ext cx="10961783" cy="768084"/>
          </a:xfrm>
        </p:spPr>
        <p:txBody>
          <a:bodyPr/>
          <a:lstStyle/>
          <a:p>
            <a:r>
              <a:rPr lang="bg-BG" dirty="0"/>
              <a:t>Качествени методи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75C3454-5230-FA55-09C8-6DDECBA3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47" y="510847"/>
            <a:ext cx="3704412" cy="38956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04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D6D75-CEEA-F60C-B972-3F1DAA207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82B4-78BD-A228-AA04-C7CEC957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Методите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са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важни</a:t>
            </a:r>
            <a:r>
              <a:rPr lang="bg-BG" dirty="0"/>
              <a:t>,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за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щото: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Намаляват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сложността</a:t>
            </a:r>
            <a:endParaRPr lang="en-US" b="1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Сложните задачи са разделени на </a:t>
            </a:r>
            <a:r>
              <a:rPr lang="bg-BG" b="1" dirty="0">
                <a:solidFill>
                  <a:schemeClr val="bg1"/>
                </a:solidFill>
              </a:rPr>
              <a:t>по-малки проблеми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"разделяй и владей"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Подобрява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на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кода</a:t>
            </a:r>
            <a:endParaRPr lang="en-US" b="1" dirty="0"/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Малки</a:t>
            </a:r>
            <a:r>
              <a:rPr lang="en-US" dirty="0"/>
              <a:t> </a:t>
            </a:r>
            <a:r>
              <a:rPr lang="bg-BG" dirty="0"/>
              <a:t>методи</a:t>
            </a:r>
            <a:r>
              <a:rPr lang="en-US" dirty="0"/>
              <a:t> </a:t>
            </a:r>
            <a:r>
              <a:rPr lang="bg-BG" dirty="0"/>
              <a:t>с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добри</a:t>
            </a:r>
            <a:r>
              <a:rPr lang="en-US" dirty="0"/>
              <a:t> </a:t>
            </a:r>
            <a:r>
              <a:rPr lang="bg-BG" dirty="0"/>
              <a:t>имена</a:t>
            </a:r>
            <a:r>
              <a:rPr lang="en-US" dirty="0"/>
              <a:t> </a:t>
            </a:r>
            <a:br>
              <a:rPr lang="en-US" dirty="0"/>
            </a:br>
            <a:r>
              <a:rPr lang="bg-BG" dirty="0"/>
              <a:t>прави кода </a:t>
            </a:r>
            <a:r>
              <a:rPr lang="bg-BG" b="1" dirty="0">
                <a:solidFill>
                  <a:schemeClr val="bg1"/>
                </a:solidFill>
              </a:rPr>
              <a:t>самодокументиращ</a:t>
            </a:r>
            <a:r>
              <a:rPr lang="bg-BG" dirty="0"/>
              <a:t> се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Избягвайте</a:t>
            </a:r>
            <a:r>
              <a:rPr lang="bg-BG" b="1" dirty="0">
                <a:solidFill>
                  <a:schemeClr val="bg1"/>
                </a:solidFill>
              </a:rPr>
              <a:t> повтарянето на код</a:t>
            </a:r>
            <a:endParaRPr lang="en-US" b="1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Повтарянето на кода е </a:t>
            </a:r>
            <a:r>
              <a:rPr lang="bg-BG" b="1" dirty="0">
                <a:solidFill>
                  <a:schemeClr val="bg1"/>
                </a:solidFill>
              </a:rPr>
              <a:t>трудно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поддръжка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392B23-B5B4-7D04-D666-0EAE43FE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Защо се нуждаем от методи</a:t>
            </a:r>
            <a:r>
              <a:rPr lang="en-US" dirty="0"/>
              <a:t>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D671BD-C513-429E-887D-B49B2348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78" y="3154889"/>
            <a:ext cx="2896715" cy="289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89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0C850-2EB8-2BFE-DE67-9A4A14E16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AEA46-5571-AEB3-A2B2-135C811A8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16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sz="3200" dirty="0"/>
              <a:t>Методите трябва да </a:t>
            </a:r>
            <a:r>
              <a:rPr lang="bg-BG" sz="3200" b="1" dirty="0">
                <a:solidFill>
                  <a:schemeClr val="bg1"/>
                </a:solidFill>
              </a:rPr>
              <a:t>правят</a:t>
            </a:r>
            <a:r>
              <a:rPr lang="bg-BG" sz="3200" dirty="0"/>
              <a:t> това, което </a:t>
            </a:r>
            <a:r>
              <a:rPr lang="bg-BG" sz="3200" b="1" dirty="0">
                <a:solidFill>
                  <a:schemeClr val="bg1"/>
                </a:solidFill>
              </a:rPr>
              <a:t>гласи името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>
                <a:solidFill>
                  <a:schemeClr val="bg1"/>
                </a:solidFill>
              </a:rPr>
              <a:t>им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8000"/>
              </a:spcBef>
            </a:pPr>
            <a:r>
              <a:rPr lang="bg-BG" sz="3200" dirty="0"/>
              <a:t>В случай на </a:t>
            </a:r>
            <a:r>
              <a:rPr lang="bg-BG" sz="3200" b="1" dirty="0">
                <a:solidFill>
                  <a:schemeClr val="bg1"/>
                </a:solidFill>
              </a:rPr>
              <a:t>грешен вход </a:t>
            </a:r>
            <a:r>
              <a:rPr lang="bg-BG" sz="3200" dirty="0"/>
              <a:t>или </a:t>
            </a:r>
            <a:r>
              <a:rPr lang="bg-BG" sz="3200" b="1" dirty="0">
                <a:solidFill>
                  <a:schemeClr val="bg1"/>
                </a:solidFill>
              </a:rPr>
              <a:t>грешки от програмиста </a:t>
            </a:r>
            <a:r>
              <a:rPr lang="bg-BG" sz="3000" dirty="0"/>
              <a:t>трябва да се </a:t>
            </a:r>
            <a:r>
              <a:rPr lang="bg-BG" sz="3000" b="1" dirty="0">
                <a:solidFill>
                  <a:schemeClr val="bg1"/>
                </a:solidFill>
              </a:rPr>
              <a:t>върне грешка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dirty="0"/>
              <a:t>(</a:t>
            </a:r>
            <a:r>
              <a:rPr lang="bg-BG" sz="3000" dirty="0"/>
              <a:t>примерно</a:t>
            </a:r>
            <a:r>
              <a:rPr lang="en-US" sz="3000" dirty="0"/>
              <a:t> throw exception)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6E2C6-DB7E-F434-24B7-F6374F54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методи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F9F72F-320D-BF4E-2760-1DC246776247}"/>
                  </a:ext>
                </a:extLst>
              </p14:cNvPr>
              <p14:cNvContentPartPr/>
              <p14:nvPr/>
            </p14:nvContentPartPr>
            <p14:xfrm>
              <a:off x="8687456" y="4469121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F9F72F-320D-BF4E-2760-1DC2467762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78456" y="44601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5A5936-0C9C-D59B-2FFC-53195474B0A4}"/>
                  </a:ext>
                </a:extLst>
              </p14:cNvPr>
              <p14:cNvContentPartPr/>
              <p14:nvPr/>
            </p14:nvContentPartPr>
            <p14:xfrm>
              <a:off x="12130136" y="440396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5A5936-0C9C-D59B-2FFC-53195474B0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21136" y="439496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5BC2E79-D668-3424-1F2C-74FB4131D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348" y="1892906"/>
            <a:ext cx="5399520" cy="25628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long Sum(int[] elements)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foreach (int element in elements)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   sum = sum + element;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81AF347-ED54-DD1A-0035-8B6C6382D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305" y="1742940"/>
            <a:ext cx="2649191" cy="759529"/>
          </a:xfrm>
          <a:prstGeom prst="wedgeRoundRectCallout">
            <a:avLst>
              <a:gd name="adj1" fmla="val -30251"/>
              <a:gd name="adj2" fmla="val 834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dirty="0">
                <a:solidFill>
                  <a:schemeClr val="bg2"/>
                </a:solidFill>
              </a:rPr>
              <a:t>Няма странични ефекти</a:t>
            </a:r>
            <a:endParaRPr lang="en-US" sz="2200" b="1" noProof="1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4675D67A-045E-FC24-33C2-DC0C5F67F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8244" y="3884611"/>
            <a:ext cx="2885456" cy="759529"/>
          </a:xfrm>
          <a:prstGeom prst="wedgeRoundRectCallout">
            <a:avLst>
              <a:gd name="adj1" fmla="val -65902"/>
              <a:gd name="adj2" fmla="val -281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Работи правилно </a:t>
            </a:r>
            <a:r>
              <a:rPr lang="bg-BG" sz="2200" b="1" dirty="0">
                <a:solidFill>
                  <a:schemeClr val="bg2"/>
                </a:solidFill>
              </a:rPr>
              <a:t>във</a:t>
            </a:r>
            <a:r>
              <a:rPr lang="en-US" sz="2200" b="1" dirty="0">
                <a:solidFill>
                  <a:schemeClr val="bg2"/>
                </a:solidFill>
              </a:rPr>
              <a:t> 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всички случай</a:t>
            </a:r>
            <a:endParaRPr lang="en-US" sz="2200" b="1" noProof="1">
              <a:solidFill>
                <a:schemeClr val="bg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9252C9-2FBB-A138-90A6-5324E776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6" y="1884433"/>
            <a:ext cx="539952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int Sum(int[] elements)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foreach (int element in elements)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sum = sum + element;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F7920A-FE74-7DC7-DAAF-301A57BE2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537" y="3686888"/>
            <a:ext cx="3649580" cy="1154976"/>
          </a:xfrm>
          <a:prstGeom prst="wedgeRoundRectCallout">
            <a:avLst>
              <a:gd name="adj1" fmla="val -56840"/>
              <a:gd name="adj2" fmla="val 34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Какво ще стане ако съберем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2,000,000,000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 +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2,000,000,000</a:t>
            </a:r>
            <a:endParaRPr lang="en-US" sz="2400" b="1" noProof="1">
              <a:solidFill>
                <a:schemeClr val="bg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78BBB678-E997-BC38-2B14-AA0D223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537" y="4933092"/>
            <a:ext cx="3649579" cy="447399"/>
          </a:xfrm>
          <a:prstGeom prst="wedgeRoundRectCallout">
            <a:avLst>
              <a:gd name="adj1" fmla="val -30310"/>
              <a:gd name="adj2" fmla="val -28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Резултат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: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-294967296</a:t>
            </a:r>
          </a:p>
        </p:txBody>
      </p:sp>
    </p:spTree>
    <p:extLst>
      <p:ext uri="{BB962C8B-B14F-4D97-AF65-F5344CB8AC3E}">
        <p14:creationId xmlns:p14="http://schemas.microsoft.com/office/powerpoint/2010/main" val="23476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2" grpId="0" animBg="1"/>
      <p:bldP spid="9" grpId="0" animBg="1"/>
      <p:bldP spid="11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B405C-5AD9-47C7-93F9-E19932E64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3C739-793C-4C75-AAB6-CEE887EFD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3" y="1099070"/>
            <a:ext cx="11815018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Свързаност на отговорностите</a:t>
            </a:r>
            <a:r>
              <a:rPr lang="en-US" dirty="0"/>
              <a:t> </a:t>
            </a:r>
            <a:r>
              <a:rPr lang="bg-BG" dirty="0"/>
              <a:t>== степента, в която елементите в модула си </a:t>
            </a:r>
            <a:r>
              <a:rPr lang="bg-BG" b="1" dirty="0">
                <a:solidFill>
                  <a:schemeClr val="bg1"/>
                </a:solidFill>
              </a:rPr>
              <a:t>принадлежат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Модул с </a:t>
            </a:r>
            <a:r>
              <a:rPr lang="bg-BG" b="1" dirty="0">
                <a:solidFill>
                  <a:schemeClr val="bg1"/>
                </a:solidFill>
              </a:rPr>
              <a:t>висока свързаност </a:t>
            </a:r>
            <a:r>
              <a:rPr lang="bg-BG" dirty="0"/>
              <a:t>на отговорностите съдържа елементи, които са </a:t>
            </a:r>
            <a:r>
              <a:rPr lang="bg-BG" b="1" dirty="0">
                <a:solidFill>
                  <a:schemeClr val="bg1"/>
                </a:solidFill>
              </a:rPr>
              <a:t>тясно свързани </a:t>
            </a:r>
            <a:r>
              <a:rPr lang="bg-BG" dirty="0"/>
              <a:t>помежду си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Модул с </a:t>
            </a:r>
            <a:r>
              <a:rPr lang="bg-BG" b="1" dirty="0">
                <a:solidFill>
                  <a:schemeClr val="bg1"/>
                </a:solidFill>
              </a:rPr>
              <a:t>ниска свързаност </a:t>
            </a:r>
            <a:r>
              <a:rPr lang="bg-BG" dirty="0"/>
              <a:t>на отговорностите съдържа елементи, които са </a:t>
            </a:r>
            <a:r>
              <a:rPr lang="bg-BG" b="1" dirty="0">
                <a:solidFill>
                  <a:schemeClr val="bg1"/>
                </a:solidFill>
              </a:rPr>
              <a:t>разделени </a:t>
            </a:r>
            <a:r>
              <a:rPr lang="bg-BG" dirty="0"/>
              <a:t>помежду си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Методите трябва да имат </a:t>
            </a:r>
            <a:r>
              <a:rPr lang="bg-BG" b="1" dirty="0">
                <a:solidFill>
                  <a:schemeClr val="bg1"/>
                </a:solidFill>
              </a:rPr>
              <a:t>силна връзка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9908A9-6281-4EDA-A1C9-5583132D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Силна свързаност на отговорностите (</a:t>
            </a:r>
            <a:r>
              <a:rPr lang="en-US" dirty="0"/>
              <a:t>cohesion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F40028-E22C-44BC-430F-4B1C5B2B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265" y="4797491"/>
            <a:ext cx="4248472" cy="20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236CC-7C2D-489B-BEC4-328FC6091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74B6E-DCEA-4973-AA12-89564CE69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Методите </a:t>
            </a:r>
            <a:r>
              <a:rPr lang="bg-BG" dirty="0"/>
              <a:t>трябва да решават </a:t>
            </a:r>
            <a:r>
              <a:rPr lang="bg-BG" b="1" dirty="0">
                <a:solidFill>
                  <a:schemeClr val="bg1"/>
                </a:solidFill>
              </a:rPr>
              <a:t>само една задача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Трудно е да се наименува метод, който извършва </a:t>
            </a:r>
            <a:r>
              <a:rPr lang="bg-BG" b="1" dirty="0">
                <a:solidFill>
                  <a:schemeClr val="bg1"/>
                </a:solidFill>
              </a:rPr>
              <a:t>няколко операции</a:t>
            </a:r>
            <a:r>
              <a:rPr lang="bg-BG" b="1" dirty="0"/>
              <a:t> </a:t>
            </a:r>
            <a:r>
              <a:rPr lang="bg-BG" dirty="0"/>
              <a:t>на един път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09E9C-0637-4FB7-8B30-408F8FAF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Силен </a:t>
            </a:r>
            <a:r>
              <a:rPr lang="en-US" dirty="0"/>
              <a:t>cohesion</a:t>
            </a:r>
            <a:r>
              <a:rPr lang="bg-BG" dirty="0"/>
              <a:t> в методите </a:t>
            </a:r>
            <a:r>
              <a:rPr lang="en-US" dirty="0"/>
              <a:t>– </a:t>
            </a:r>
            <a:r>
              <a:rPr lang="bg-BG" dirty="0"/>
              <a:t>Примери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DD016-5D00-43AA-91F8-C5AAE2DC3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02" y="4000197"/>
            <a:ext cx="54568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Math.Sqrt(value) </a:t>
            </a:r>
            <a:r>
              <a:rPr lang="en-US" sz="20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 square root</a:t>
            </a:r>
          </a:p>
          <a:p>
            <a:endParaRPr lang="en-US" sz="20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char.IsLetterOrDigit(ch)</a:t>
            </a:r>
          </a:p>
          <a:p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string.Substring(str, startIndex, length)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7442A08A-567B-4214-91DF-C8012950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57" y="5949812"/>
            <a:ext cx="4332031" cy="835963"/>
          </a:xfrm>
          <a:prstGeom prst="wedgeRoundRectCallout">
            <a:avLst>
              <a:gd name="adj1" fmla="val -38135"/>
              <a:gd name="adj2" fmla="val -919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Методът изпълнява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операция </a:t>
            </a:r>
            <a:r>
              <a:rPr lang="bg-BG" sz="2400" b="1" dirty="0">
                <a:solidFill>
                  <a:schemeClr val="bg2"/>
                </a:solidFill>
              </a:rPr>
              <a:t>и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връща единичен резултат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A205D54-BCC2-4B11-84EF-61235527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042" y="3044902"/>
            <a:ext cx="4216958" cy="835964"/>
          </a:xfrm>
          <a:prstGeom prst="wedgeRoundRectCallout">
            <a:avLst>
              <a:gd name="adj1" fmla="val 14596"/>
              <a:gd name="adj2" fmla="val 742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Без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външни зависимости </a:t>
            </a:r>
            <a:r>
              <a:rPr lang="bg-BG" sz="2400" b="1" dirty="0">
                <a:solidFill>
                  <a:schemeClr val="bg2"/>
                </a:solidFill>
              </a:rPr>
              <a:t>или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странични ефекти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A9CB2-EFA3-4F01-AEE6-EEA530B54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389" y="3603786"/>
            <a:ext cx="5196157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object ReadAll(int operationCode)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if (operationCode == 1) … </a:t>
            </a:r>
            <a:b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Прочети името на човек</a:t>
            </a:r>
            <a:endParaRPr lang="en-US" sz="2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else if (operationCode == 2) … </a:t>
            </a:r>
            <a:b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Прочети адреси</a:t>
            </a:r>
            <a:endParaRPr lang="en-US" sz="2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else if (operationCode == 3) … 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// </a:t>
            </a:r>
            <a:r>
              <a:rPr lang="bg-BG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Прочети дата</a:t>
            </a:r>
            <a:endParaRPr lang="en-US" sz="2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…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98BF7CC6-6F1E-415B-AEE7-7938BD17D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5248" y="2565697"/>
            <a:ext cx="4427782" cy="883400"/>
          </a:xfrm>
          <a:prstGeom prst="wedgeRoundRectCallout">
            <a:avLst>
              <a:gd name="adj1" fmla="val -29063"/>
              <a:gd name="adj2" fmla="val 1450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Извършва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различни операции </a:t>
            </a:r>
            <a:r>
              <a:rPr lang="bg-BG" sz="2400" b="1" dirty="0">
                <a:solidFill>
                  <a:schemeClr val="bg2"/>
                </a:solidFill>
              </a:rPr>
              <a:t>спрямо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параметъра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2172B-F236-418A-B565-BD9FBDE8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Слабо функционално обвързване (</a:t>
            </a:r>
            <a:r>
              <a:rPr lang="en-US" dirty="0"/>
              <a:t>coupling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F55FF6-DA28-F9CD-9FEA-97EBFA9B5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Функционално обвързване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/>
              <a:t>== степента на </a:t>
            </a:r>
            <a:r>
              <a:rPr lang="ru-RU" b="1" dirty="0">
                <a:solidFill>
                  <a:schemeClr val="bg1"/>
                </a:solidFill>
              </a:rPr>
              <a:t>взаимозависимост </a:t>
            </a:r>
            <a:r>
              <a:rPr lang="ru-RU" dirty="0"/>
              <a:t>между</a:t>
            </a:r>
            <a:r>
              <a:rPr lang="ru-RU" b="1" dirty="0">
                <a:solidFill>
                  <a:schemeClr val="bg1"/>
                </a:solidFill>
              </a:rPr>
              <a:t> модулите</a:t>
            </a:r>
            <a:endParaRPr lang="en-US" b="1" i="0" dirty="0">
              <a:solidFill>
                <a:schemeClr val="bg1"/>
              </a:solidFill>
              <a:effectLst/>
            </a:endParaRPr>
          </a:p>
          <a:p>
            <a:pPr>
              <a:buClr>
                <a:schemeClr val="tx1"/>
              </a:buClr>
            </a:pPr>
            <a:r>
              <a:rPr lang="bg-BG" b="1" i="0" dirty="0">
                <a:solidFill>
                  <a:schemeClr val="bg1"/>
                </a:solidFill>
                <a:effectLst/>
              </a:rPr>
              <a:t>Слабото </a:t>
            </a:r>
            <a:r>
              <a:rPr lang="bg-BG" i="0" dirty="0">
                <a:effectLst/>
              </a:rPr>
              <a:t>функционално</a:t>
            </a:r>
            <a:r>
              <a:rPr lang="bg-BG" b="1" i="0" dirty="0">
                <a:solidFill>
                  <a:schemeClr val="bg1"/>
                </a:solidFill>
                <a:effectLst/>
              </a:rPr>
              <a:t> </a:t>
            </a:r>
            <a:r>
              <a:rPr lang="bg-BG" dirty="0"/>
              <a:t>обвързване </a:t>
            </a:r>
            <a:r>
              <a:rPr lang="bg-BG" i="0" dirty="0">
                <a:effectLst/>
              </a:rPr>
              <a:t>се отнася до </a:t>
            </a:r>
            <a:r>
              <a:rPr lang="bg-BG" b="1" i="0" dirty="0">
                <a:solidFill>
                  <a:schemeClr val="bg1"/>
                </a:solidFill>
                <a:effectLst/>
              </a:rPr>
              <a:t>връзката между компонентите</a:t>
            </a:r>
            <a:endParaRPr lang="en-US" b="1" i="0" dirty="0">
              <a:solidFill>
                <a:schemeClr val="bg1"/>
              </a:solidFill>
              <a:effectLst/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Осигурява</a:t>
            </a:r>
            <a:r>
              <a:rPr lang="bg-BG" b="1" dirty="0">
                <a:solidFill>
                  <a:schemeClr val="bg1"/>
                </a:solidFill>
              </a:rPr>
              <a:t> гъвкавост</a:t>
            </a:r>
            <a:endParaRPr lang="en-US" b="1" i="0" dirty="0">
              <a:solidFill>
                <a:schemeClr val="bg1"/>
              </a:solidFill>
              <a:effectLst/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Повече</a:t>
            </a:r>
            <a:r>
              <a:rPr lang="en-US" b="0" i="0" dirty="0">
                <a:effectLst/>
              </a:rPr>
              <a:t> </a:t>
            </a:r>
            <a:r>
              <a:rPr lang="bg-BG" b="1" i="0" dirty="0">
                <a:solidFill>
                  <a:schemeClr val="bg1"/>
                </a:solidFill>
                <a:effectLst/>
              </a:rPr>
              <a:t>адаптивност</a:t>
            </a:r>
            <a:endParaRPr lang="en-US" b="1" i="0" dirty="0">
              <a:solidFill>
                <a:schemeClr val="bg1"/>
              </a:solidFill>
              <a:effectLst/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Силно функционално обвързване</a:t>
            </a:r>
            <a:br>
              <a:rPr lang="bg-BG" b="1" dirty="0"/>
            </a:br>
            <a:r>
              <a:rPr lang="en-US" b="1" dirty="0">
                <a:sym typeface="Wingdings" pitchFamily="2" charset="2"/>
              </a:rPr>
              <a:t>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спагети код</a:t>
            </a:r>
            <a:endParaRPr lang="en-US" b="0" i="0" dirty="0">
              <a:solidFill>
                <a:schemeClr val="bg1"/>
              </a:solidFill>
              <a:effectLst/>
            </a:endParaRP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Силната свързаност на отговорностите </a:t>
            </a:r>
            <a:r>
              <a:rPr lang="bg-BG" dirty="0"/>
              <a:t>е в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корелация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със </a:t>
            </a:r>
            <a:r>
              <a:rPr lang="bg-BG" b="1" dirty="0">
                <a:solidFill>
                  <a:schemeClr val="bg1"/>
                </a:solidFill>
              </a:rPr>
              <a:t>слабо функционално обвързване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BB2014-4376-A9CF-D2CF-ACC7247F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816" y="2831169"/>
            <a:ext cx="4443701" cy="249799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319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9A43C-5EFF-8A1E-2F8F-D6F539176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41C5FF-8158-F32E-AC9C-BC6878FC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18" y="100750"/>
            <a:ext cx="9715594" cy="882654"/>
          </a:xfrm>
        </p:spPr>
        <p:txBody>
          <a:bodyPr>
            <a:normAutofit fontScale="90000"/>
          </a:bodyPr>
          <a:lstStyle/>
          <a:p>
            <a:r>
              <a:rPr lang="bg-BG" sz="4000" dirty="0"/>
              <a:t>Слабо функционално обвързване </a:t>
            </a:r>
            <a:r>
              <a:rPr lang="en-US" sz="4000" dirty="0"/>
              <a:t>– </a:t>
            </a:r>
            <a:r>
              <a:rPr lang="bg-BG" sz="4000" dirty="0"/>
              <a:t>Примери</a:t>
            </a:r>
            <a:endParaRPr lang="en-US" sz="4000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30B0A3C-0283-25AA-6FAE-076596A4F73C}"/>
              </a:ext>
            </a:extLst>
          </p:cNvPr>
          <p:cNvSpPr txBox="1">
            <a:spLocks/>
          </p:cNvSpPr>
          <p:nvPr/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5935F0-F05A-7A62-2B00-3027EA426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59" y="1510363"/>
            <a:ext cx="5369378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class Sumator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int a, b;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int Sum()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return a + b;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Sumator sumator = 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 new Sumator() { a = 3, b = 5 };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Console.WriteLine(sumator.Sum());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DB46B2-2275-BAC8-8E97-A3C8F3BC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302" y="1216062"/>
            <a:ext cx="6484786" cy="5571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byte[] EncryptAES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	(byte[] inputData, byte[] secretKey)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MemoryStream inputStream =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	new MemoryStream(inputData); 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MemoryStream outputStream =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	new MemoryStream();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EncryptionUtils.EncryptAES(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inputStream, outputStream, secretKey);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byte[] encryptedData =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	outputStream.ToArray();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encryptedData;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9B3F4FA0-09E3-A176-BB4F-3A4DC5DB8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444" y="1139168"/>
            <a:ext cx="3439858" cy="882654"/>
          </a:xfrm>
          <a:prstGeom prst="wedgeRoundRectCallout">
            <a:avLst>
              <a:gd name="adj1" fmla="val -38072"/>
              <a:gd name="adj2" fmla="val 686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200" b="1" dirty="0">
                <a:solidFill>
                  <a:schemeClr val="bg2"/>
                </a:solidFill>
              </a:rPr>
              <a:t>Подаване на 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параметри</a:t>
            </a:r>
            <a:r>
              <a:rPr lang="bg-BG" sz="2200" b="1" dirty="0">
                <a:solidFill>
                  <a:schemeClr val="bg2"/>
                </a:solidFill>
              </a:rPr>
              <a:t> чрез 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класови полета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719E1574-50C6-21EC-026E-FBE7244B1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408" y="5846144"/>
            <a:ext cx="3688478" cy="911106"/>
          </a:xfrm>
          <a:prstGeom prst="wedgeRoundRectCallout">
            <a:avLst>
              <a:gd name="adj1" fmla="val -34575"/>
              <a:gd name="adj2" fmla="val -74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200" b="1" dirty="0">
                <a:solidFill>
                  <a:schemeClr val="bg2"/>
                </a:solidFill>
              </a:rPr>
              <a:t>Не правете 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това</a:t>
            </a:r>
            <a:r>
              <a:rPr lang="bg-BG" sz="2200" b="1" dirty="0">
                <a:solidFill>
                  <a:schemeClr val="bg2"/>
                </a:solidFill>
              </a:rPr>
              <a:t>, освен ако 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нямате добра причина</a:t>
            </a:r>
            <a:r>
              <a:rPr lang="bg-BG" sz="2200" b="1" dirty="0">
                <a:solidFill>
                  <a:schemeClr val="bg2"/>
                </a:solidFill>
              </a:rPr>
              <a:t>!</a:t>
            </a:r>
            <a:endParaRPr lang="en-US" sz="2200" b="1" dirty="0">
              <a:solidFill>
                <a:schemeClr val="bg2"/>
              </a:solidFill>
            </a:endParaRP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55215E86-C29F-F2EA-03B7-9C92E060E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377" y="5816014"/>
            <a:ext cx="2587432" cy="839486"/>
          </a:xfrm>
          <a:prstGeom prst="wedgeRoundRectCallout">
            <a:avLst>
              <a:gd name="adj1" fmla="val -62093"/>
              <a:gd name="adj2" fmla="val -535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2200" b="1" dirty="0">
                <a:solidFill>
                  <a:schemeClr val="bg2"/>
                </a:solidFill>
              </a:rPr>
              <a:t>Създайте помощни класове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E21354EC-0866-368D-566B-38F92A9CA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6327" y="1109024"/>
            <a:ext cx="3439858" cy="489633"/>
          </a:xfrm>
          <a:prstGeom prst="wedgeRoundRectCallout">
            <a:avLst>
              <a:gd name="adj1" fmla="val 11226"/>
              <a:gd name="adj2" fmla="val 223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2200" b="1" dirty="0">
                <a:solidFill>
                  <a:schemeClr val="bg2"/>
                </a:solidFill>
              </a:rPr>
              <a:t>Скрийте сложната логика</a:t>
            </a:r>
            <a:endParaRPr lang="en-US" sz="2200" b="1" dirty="0">
              <a:solidFill>
                <a:schemeClr val="bg2"/>
              </a:solidFill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CE561455-5E0E-E40F-E1E6-A97773D29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6804" y="3465854"/>
            <a:ext cx="2341005" cy="754452"/>
          </a:xfrm>
          <a:prstGeom prst="wedgeRoundRectCallout">
            <a:avLst>
              <a:gd name="adj1" fmla="val -65964"/>
              <a:gd name="adj2" fmla="val -192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000" b="1" dirty="0">
                <a:solidFill>
                  <a:schemeClr val="bg2"/>
                </a:solidFill>
              </a:rPr>
              <a:t>Осигурете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прост</a:t>
            </a:r>
            <a:r>
              <a:rPr lang="ru-RU" sz="2000" b="1" dirty="0">
                <a:solidFill>
                  <a:schemeClr val="bg2"/>
                </a:solidFill>
              </a:rPr>
              <a:t> и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ясен</a:t>
            </a:r>
            <a:r>
              <a:rPr lang="ru-RU" sz="2000" b="1" dirty="0">
                <a:solidFill>
                  <a:schemeClr val="bg2"/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интерфейс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1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3220B925-9011-36C0-13F4-2AB0A1893DC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Утвърдени практики в ООП</a:t>
            </a:r>
            <a:endParaRPr lang="en-US" sz="4000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87A39C3D-A7E2-8349-7F26-CDEE7A5C7CD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795260"/>
            <a:ext cx="10961783" cy="768084"/>
          </a:xfrm>
        </p:spPr>
        <p:txBody>
          <a:bodyPr/>
          <a:lstStyle/>
          <a:p>
            <a:r>
              <a:rPr lang="bg-BG" dirty="0"/>
              <a:t>Качествени класове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53CA7436-E069-7B7C-8377-E8914D83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701" y="404664"/>
            <a:ext cx="4628598" cy="41044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68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7">
            <a:extLst>
              <a:ext uri="{FF2B5EF4-FFF2-40B4-BE49-F238E27FC236}">
                <a16:creationId xmlns:a16="http://schemas.microsoft.com/office/drawing/2014/main" id="{BFD5C50A-C94E-1992-9E3B-B167E99BC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3869" y="5510478"/>
            <a:ext cx="2433183" cy="1165700"/>
          </a:xfrm>
          <a:prstGeom prst="wedgeRoundRectCallout">
            <a:avLst>
              <a:gd name="adj1" fmla="val 14119"/>
              <a:gd name="adj2" fmla="val 238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Полиморфизъм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AA9799E5-D935-8DE8-67FE-63C541240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0093" y="3131364"/>
            <a:ext cx="2260736" cy="1165700"/>
          </a:xfrm>
          <a:prstGeom prst="wedgeRoundRectCallout">
            <a:avLst>
              <a:gd name="adj1" fmla="val 14119"/>
              <a:gd name="adj2" fmla="val 238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Наследяване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C997E751-7C54-3C5A-DED2-6B0803F9D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000" y="5510478"/>
            <a:ext cx="2260736" cy="1165700"/>
          </a:xfrm>
          <a:prstGeom prst="wedgeRoundRectCallout">
            <a:avLst>
              <a:gd name="adj1" fmla="val 14119"/>
              <a:gd name="adj2" fmla="val 238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Капсулация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B0A26-38DA-59B6-F2F9-8F8FE7C1D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5F7D1-5242-DEA3-D65D-14CD30645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0" i="0" dirty="0">
                <a:effectLst/>
              </a:rPr>
              <a:t>Когато </a:t>
            </a:r>
            <a:r>
              <a:rPr lang="bg-BG" b="1" i="0" dirty="0">
                <a:solidFill>
                  <a:schemeClr val="bg1"/>
                </a:solidFill>
                <a:effectLst/>
              </a:rPr>
              <a:t>създавате качествен клас</a:t>
            </a:r>
            <a:r>
              <a:rPr lang="bg-BG" b="0" i="0" dirty="0">
                <a:effectLst/>
              </a:rPr>
              <a:t>, трябва да следвате основните правила, които </a:t>
            </a:r>
            <a:r>
              <a:rPr lang="ru-RU" b="0" i="0" dirty="0">
                <a:effectLst/>
              </a:rPr>
              <a:t>произтичат от четирите основни </a:t>
            </a:r>
            <a:r>
              <a:rPr lang="ru-RU" b="1" i="0" dirty="0">
                <a:solidFill>
                  <a:schemeClr val="bg1"/>
                </a:solidFill>
                <a:effectLst/>
              </a:rPr>
              <a:t>OOP принципа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CBB209-E60B-2B85-6D47-2C608F56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Чисто написани класове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38E1E6-E207-F5FF-643B-A70F0B95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404" y="3956521"/>
            <a:ext cx="2124371" cy="174331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A8C420-4781-4A9E-CBB6-D4B8C1E5BB41}"/>
              </a:ext>
            </a:extLst>
          </p:cNvPr>
          <p:cNvCxnSpPr>
            <a:cxnSpLocks/>
          </p:cNvCxnSpPr>
          <p:nvPr/>
        </p:nvCxnSpPr>
        <p:spPr>
          <a:xfrm>
            <a:off x="3670378" y="3694500"/>
            <a:ext cx="1740813" cy="744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948523-689B-7C83-B0C3-7CB239041BD5}"/>
              </a:ext>
            </a:extLst>
          </p:cNvPr>
          <p:cNvCxnSpPr>
            <a:cxnSpLocks/>
          </p:cNvCxnSpPr>
          <p:nvPr/>
        </p:nvCxnSpPr>
        <p:spPr>
          <a:xfrm flipV="1">
            <a:off x="3670378" y="5446788"/>
            <a:ext cx="1844276" cy="68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DAE992-FFFE-03C7-4382-6F909B83C154}"/>
              </a:ext>
            </a:extLst>
          </p:cNvPr>
          <p:cNvCxnSpPr>
            <a:cxnSpLocks/>
          </p:cNvCxnSpPr>
          <p:nvPr/>
        </p:nvCxnSpPr>
        <p:spPr>
          <a:xfrm flipH="1" flipV="1">
            <a:off x="6677348" y="5446788"/>
            <a:ext cx="1684575" cy="68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A3DCD8-9555-8DFC-AE1D-F4189F5FE762}"/>
              </a:ext>
            </a:extLst>
          </p:cNvPr>
          <p:cNvCxnSpPr>
            <a:cxnSpLocks/>
          </p:cNvCxnSpPr>
          <p:nvPr/>
        </p:nvCxnSpPr>
        <p:spPr>
          <a:xfrm flipH="1">
            <a:off x="6792509" y="3694500"/>
            <a:ext cx="1655638" cy="744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utoShape 7">
            <a:extLst>
              <a:ext uri="{FF2B5EF4-FFF2-40B4-BE49-F238E27FC236}">
                <a16:creationId xmlns:a16="http://schemas.microsoft.com/office/drawing/2014/main" id="{6DE620FE-2049-9E85-24F9-F7C4A4538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696" y="3131364"/>
            <a:ext cx="2260736" cy="1165700"/>
          </a:xfrm>
          <a:prstGeom prst="wedgeRoundRectCallout">
            <a:avLst>
              <a:gd name="adj1" fmla="val 14119"/>
              <a:gd name="adj2" fmla="val 238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Абстракция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Силна свързаност </a:t>
            </a:r>
            <a:r>
              <a:rPr lang="bg-BG" dirty="0"/>
              <a:t>във</a:t>
            </a:r>
            <a:r>
              <a:rPr lang="en-US" dirty="0"/>
              <a:t> </a:t>
            </a:r>
            <a:r>
              <a:rPr lang="bg-BG" dirty="0"/>
              <a:t>всички нива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модули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методи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Един елемент </a:t>
            </a:r>
            <a:r>
              <a:rPr lang="bg-BG" sz="3200" dirty="0"/>
              <a:t>е отговорен за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една задача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Слаб</a:t>
            </a:r>
            <a:r>
              <a:rPr lang="en-US" b="1" dirty="0">
                <a:solidFill>
                  <a:schemeClr val="bg1"/>
                </a:solidFill>
              </a:rPr>
              <a:t>o </a:t>
            </a:r>
            <a:r>
              <a:rPr lang="bg-BG" b="1" dirty="0">
                <a:solidFill>
                  <a:schemeClr val="bg1"/>
                </a:solidFill>
              </a:rPr>
              <a:t>функционално обвързване </a:t>
            </a:r>
            <a:r>
              <a:rPr lang="bg-BG" dirty="0"/>
              <a:t>между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модули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методи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bg-BG" dirty="0" err="1"/>
              <a:t>т.н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200" dirty="0"/>
              <a:t>Всички елементи са </a:t>
            </a:r>
            <a:r>
              <a:rPr lang="bg-BG" sz="3200" b="1" dirty="0">
                <a:solidFill>
                  <a:schemeClr val="bg1"/>
                </a:solidFill>
              </a:rPr>
              <a:t>независими</a:t>
            </a:r>
            <a:r>
              <a:rPr lang="bg-BG" sz="3200" dirty="0"/>
              <a:t> един от друг</a:t>
            </a:r>
            <a:endParaRPr lang="en-US" sz="32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Описателни имена</a:t>
            </a:r>
            <a:r>
              <a:rPr lang="en-US" dirty="0"/>
              <a:t> </a:t>
            </a:r>
            <a:r>
              <a:rPr lang="bg-BG" dirty="0"/>
              <a:t>на класовете, методите, променливите и т.н.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Характеристики на качествения код (2)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EE0E788-5617-4316-4389-4111B8746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4" name="Picture 2" descr="http://dontgetstuck.net/wp-content/uploads/2012/06/Supply-Chain.png">
            <a:extLst>
              <a:ext uri="{FF2B5EF4-FFF2-40B4-BE49-F238E27FC236}">
                <a16:creationId xmlns:a16="http://schemas.microsoft.com/office/drawing/2014/main" id="{05FF9495-3F9B-3CFF-19DB-BD59C1F2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488" y="5418975"/>
            <a:ext cx="1450600" cy="14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5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343AA-6886-484E-924F-11B08313C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79CCE-2278-4C42-A5DC-B65C73A6F0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3" y="1196125"/>
            <a:ext cx="8037658" cy="5561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Абстракция </a:t>
            </a:r>
            <a:r>
              <a:rPr lang="bg-BG" sz="3200" dirty="0"/>
              <a:t>==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ru-RU" sz="3200" dirty="0"/>
              <a:t>представяне на съществените </a:t>
            </a:r>
            <a:r>
              <a:rPr lang="ru-RU" sz="3200" b="1" dirty="0">
                <a:solidFill>
                  <a:schemeClr val="bg1"/>
                </a:solidFill>
              </a:rPr>
              <a:t>характеристики</a:t>
            </a:r>
            <a:r>
              <a:rPr lang="ru-RU" sz="3200" dirty="0"/>
              <a:t>, без да се представят </a:t>
            </a:r>
            <a:r>
              <a:rPr lang="ru-RU" sz="3200" b="1" dirty="0">
                <a:solidFill>
                  <a:schemeClr val="bg1"/>
                </a:solidFill>
              </a:rPr>
              <a:t>детайлите във фона</a:t>
            </a:r>
            <a:endParaRPr lang="bg-BG" sz="3200" dirty="0"/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Капсулация </a:t>
            </a:r>
            <a:r>
              <a:rPr lang="bg-BG" sz="3000" dirty="0"/>
              <a:t>==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обединяване на кода и данните в </a:t>
            </a:r>
            <a:r>
              <a:rPr lang="bg-BG" sz="3000" b="1" dirty="0">
                <a:solidFill>
                  <a:schemeClr val="bg1"/>
                </a:solidFill>
              </a:rPr>
              <a:t>едно цяло 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Наследяване </a:t>
            </a:r>
            <a:r>
              <a:rPr lang="bg-BG" sz="3200" dirty="0"/>
              <a:t>==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един </a:t>
            </a:r>
            <a:r>
              <a:rPr lang="bg-BG" sz="3000" b="1" dirty="0">
                <a:solidFill>
                  <a:schemeClr val="bg1"/>
                </a:solidFill>
              </a:rPr>
              <a:t>клас </a:t>
            </a:r>
            <a:r>
              <a:rPr lang="bg-BG" sz="3000" dirty="0"/>
              <a:t>съдържа </a:t>
            </a:r>
            <a:r>
              <a:rPr lang="bg-BG" sz="3000" b="1" dirty="0">
                <a:solidFill>
                  <a:schemeClr val="bg1"/>
                </a:solidFill>
              </a:rPr>
              <a:t>свойство</a:t>
            </a:r>
            <a:r>
              <a:rPr lang="bg-BG" sz="3000" dirty="0"/>
              <a:t> на</a:t>
            </a:r>
            <a:br>
              <a:rPr lang="bg-BG" sz="3000" dirty="0"/>
            </a:br>
            <a:r>
              <a:rPr lang="bg-BG" sz="3000" b="1" dirty="0">
                <a:solidFill>
                  <a:schemeClr val="bg1"/>
                </a:solidFill>
              </a:rPr>
              <a:t>друг клас</a:t>
            </a:r>
          </a:p>
          <a:p>
            <a:pPr algn="l">
              <a:lnSpc>
                <a:spcPct val="10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Полиморфизъм </a:t>
            </a:r>
            <a:r>
              <a:rPr lang="bg-BG" sz="3000" dirty="0"/>
              <a:t>== Способността на един </a:t>
            </a:r>
            <a:r>
              <a:rPr lang="bg-BG" sz="3000" b="1" dirty="0">
                <a:solidFill>
                  <a:schemeClr val="bg1"/>
                </a:solidFill>
              </a:rPr>
              <a:t>обект</a:t>
            </a:r>
            <a:r>
              <a:rPr lang="bg-BG" sz="3000" dirty="0"/>
              <a:t> да приема </a:t>
            </a:r>
            <a:r>
              <a:rPr lang="bg-BG" sz="3000" b="1" dirty="0">
                <a:solidFill>
                  <a:schemeClr val="bg1"/>
                </a:solidFill>
              </a:rPr>
              <a:t>различни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форми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1D0D52-6625-4885-B65C-99964CBD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</a:t>
            </a:r>
            <a:r>
              <a:rPr lang="bg-BG" dirty="0"/>
              <a:t>принципи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A3271-700B-4143-80A7-373B8828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03" y="2724385"/>
            <a:ext cx="4631658" cy="37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70B9B-ECF4-70C6-0994-A6944B75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006064-ECFD-7DBC-5B5F-8A2DB01D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Абстракция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sz="4000" dirty="0"/>
              <a:t>капсулиране</a:t>
            </a:r>
            <a:r>
              <a:rPr lang="en-US" dirty="0"/>
              <a:t> – </a:t>
            </a:r>
            <a:r>
              <a:rPr lang="bg-BG" dirty="0"/>
              <a:t>Примери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36FDD-A4AD-7DA3-3E87-C80A955A1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31" y="1408546"/>
            <a:ext cx="5369378" cy="5063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abstract class MobilePhone 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abstract void Calling();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abstract void SendSMS();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Nokia2700: MobilePhone 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FMRadio();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MP3();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Camera();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BlackBerry: MobilePhone 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FMRadio();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MP3();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Camera();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Recording();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ReadAndSendEmails();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5EC7394-FE39-6E69-7A88-324136A7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611" y="3053594"/>
            <a:ext cx="2054074" cy="969041"/>
          </a:xfrm>
          <a:prstGeom prst="wedgeRoundRectCallout">
            <a:avLst>
              <a:gd name="adj1" fmla="val -74413"/>
              <a:gd name="adj2" fmla="val -545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обекта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наследяват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MobilePhone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D1202-545C-B3E3-CE60-FD41E493F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681" y="1255672"/>
            <a:ext cx="5973654" cy="55867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public class Department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private string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public Department(string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noProof="1">
                <a:latin typeface="Consolas" panose="020B0609020204030204" pitchFamily="49" charset="0"/>
              </a:rPr>
              <a:t>this.DepartName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public string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get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    return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set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   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 = value;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D91E6DCD-3DAE-E4EF-0D46-2C9863ED2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9836" y="1086315"/>
            <a:ext cx="2880220" cy="692151"/>
          </a:xfrm>
          <a:prstGeom prst="wedgeRoundRectCallout">
            <a:avLst>
              <a:gd name="adj1" fmla="val -59804"/>
              <a:gd name="adj2" fmla="val 564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Капсулиране </a:t>
            </a:r>
            <a:r>
              <a:rPr lang="ru-RU" sz="2000" b="1" dirty="0">
                <a:solidFill>
                  <a:schemeClr val="bg2"/>
                </a:solidFill>
              </a:rPr>
              <a:t>чрез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използване </a:t>
            </a:r>
            <a:r>
              <a:rPr lang="ru-RU" sz="2000" b="1" dirty="0">
                <a:solidFill>
                  <a:schemeClr val="bg2"/>
                </a:solidFill>
              </a:rPr>
              <a:t>на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свойства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6E01153B-0491-9623-61AC-7AB016B33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0998" y="4572000"/>
            <a:ext cx="2622881" cy="671832"/>
          </a:xfrm>
          <a:prstGeom prst="wedgeRoundRectCallout">
            <a:avLst>
              <a:gd name="adj1" fmla="val 50129"/>
              <a:gd name="adj2" fmla="val -886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E81B7A55-100C-1356-4D0D-A3D3D3442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7522" y="3803513"/>
            <a:ext cx="3200290" cy="692151"/>
          </a:xfrm>
          <a:prstGeom prst="wedgeRoundRectCallout">
            <a:avLst>
              <a:gd name="adj1" fmla="val -51163"/>
              <a:gd name="adj2" fmla="val 732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</a:t>
            </a:r>
            <a:r>
              <a:rPr lang="en-US" sz="2000" b="1" dirty="0">
                <a:solidFill>
                  <a:schemeClr val="bg2"/>
                </a:solidFill>
              </a:rPr>
              <a:t> accessor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връща стойността </a:t>
            </a:r>
            <a:r>
              <a:rPr lang="bg-BG" sz="2000" b="1" dirty="0">
                <a:solidFill>
                  <a:schemeClr val="bg2"/>
                </a:solidFill>
              </a:rPr>
              <a:t>на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свойството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DEEED1BD-90DB-999D-4712-EBB70B5C8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153" y="6088016"/>
            <a:ext cx="2848247" cy="691668"/>
          </a:xfrm>
          <a:prstGeom prst="wedgeRoundRectCallout">
            <a:avLst>
              <a:gd name="adj1" fmla="val -9867"/>
              <a:gd name="adj2" fmla="val -730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set</a:t>
            </a:r>
            <a:r>
              <a:rPr lang="en-US" sz="2000" b="1" dirty="0">
                <a:solidFill>
                  <a:schemeClr val="bg2"/>
                </a:solidFill>
              </a:rPr>
              <a:t> accessor </a:t>
            </a:r>
            <a:r>
              <a:rPr lang="bg-BG" sz="2000" b="1" dirty="0">
                <a:solidFill>
                  <a:schemeClr val="bg2"/>
                </a:solidFill>
              </a:rPr>
              <a:t>задава стойност 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свойството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6020A61A-67A9-A80F-A354-90E879A0D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610" y="3053594"/>
            <a:ext cx="2054074" cy="969042"/>
          </a:xfrm>
          <a:prstGeom prst="wedgeRoundRectCallout">
            <a:avLst>
              <a:gd name="adj1" fmla="val -67484"/>
              <a:gd name="adj2" fmla="val 793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обекта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наследяват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MobilePhone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32EE0A3F-C849-C6EC-3E62-290C50725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131" y="4572000"/>
            <a:ext cx="2622881" cy="671832"/>
          </a:xfrm>
          <a:prstGeom prst="wedgeRoundRectCallout">
            <a:avLst>
              <a:gd name="adj1" fmla="val 52048"/>
              <a:gd name="adj2" fmla="val 662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Свойството има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два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accessor</a:t>
            </a:r>
            <a:r>
              <a:rPr lang="bg-BG" sz="2000" b="1" dirty="0">
                <a:solidFill>
                  <a:schemeClr val="bg2"/>
                </a:solidFill>
              </a:rPr>
              <a:t>-а</a:t>
            </a:r>
            <a:r>
              <a:rPr lang="en-US" sz="2000" b="1" dirty="0">
                <a:solidFill>
                  <a:schemeClr val="bg2"/>
                </a:solidFill>
              </a:rPr>
              <a:t>: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37127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10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E02CA-AE69-688F-7268-C77A702B4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1F2BAD-0B32-0F4B-2D19-5927ED1E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Полиморфизъм</a:t>
            </a:r>
            <a:r>
              <a:rPr lang="en-US" sz="4000" dirty="0"/>
              <a:t> </a:t>
            </a:r>
            <a:r>
              <a:rPr lang="en-US" dirty="0"/>
              <a:t>– </a:t>
            </a:r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037CB4-0650-973E-3694-ABCA20D08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433" y="1610912"/>
            <a:ext cx="7019222" cy="5193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class Animal  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public virtual void </a:t>
            </a:r>
            <a:r>
              <a:rPr lang="en-US" b="1" noProof="1">
                <a:latin typeface="Consolas" panose="020B0609020204030204" pitchFamily="49" charset="0"/>
              </a:rPr>
              <a:t>AnimalSound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("The animal makes a sound");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class Pig : Animal  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public override void </a:t>
            </a:r>
            <a:r>
              <a:rPr lang="en-US" b="1" noProof="1">
                <a:latin typeface="Consolas" panose="020B0609020204030204" pitchFamily="49" charset="0"/>
              </a:rPr>
              <a:t>AnimalSound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("The pig says: wee wee");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class Dog : Animal   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public override void </a:t>
            </a:r>
            <a:r>
              <a:rPr lang="en-US" b="1" noProof="1">
                <a:latin typeface="Consolas" panose="020B0609020204030204" pitchFamily="49" charset="0"/>
              </a:rPr>
              <a:t>AnimalSound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("The dog says: bow wow");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0759709-81C0-F890-8E30-2BB0B71E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903899"/>
            <a:ext cx="3744416" cy="763861"/>
          </a:xfrm>
          <a:prstGeom prst="wedgeRoundRectCallout">
            <a:avLst>
              <a:gd name="adj1" fmla="val -100251"/>
              <a:gd name="adj2" fmla="val 257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Класът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включва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свойства и методи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класа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D2051615-5B4E-3300-AB7E-321D5760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42" y="2661920"/>
            <a:ext cx="2451590" cy="691241"/>
          </a:xfrm>
          <a:prstGeom prst="wedgeRoundRectCallout">
            <a:avLst>
              <a:gd name="adj1" fmla="val 75873"/>
              <a:gd name="adj2" fmla="val -66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Класът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има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виртуален метод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C6C7F259-EBB6-30C8-77D6-7630A7067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289" y="4787796"/>
            <a:ext cx="3744416" cy="763862"/>
          </a:xfrm>
          <a:prstGeom prst="wedgeRoundRectCallout">
            <a:avLst>
              <a:gd name="adj1" fmla="val -111389"/>
              <a:gd name="adj2" fmla="val 236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Класът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включва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свойства и методи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на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класа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B43CE158-388E-BED4-C0A6-96AEAA6FF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39" y="1249680"/>
            <a:ext cx="2345521" cy="956722"/>
          </a:xfrm>
          <a:prstGeom prst="wedgeRoundRectCallout">
            <a:avLst>
              <a:gd name="adj1" fmla="val 19161"/>
              <a:gd name="adj2" fmla="val -209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Едно име</a:t>
            </a:r>
            <a:r>
              <a:rPr lang="en-US" sz="2000" b="1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много форми</a:t>
            </a:r>
            <a:r>
              <a:rPr lang="en-US" sz="2000" b="1" dirty="0">
                <a:solidFill>
                  <a:schemeClr val="bg2"/>
                </a:solidFill>
              </a:rPr>
              <a:t>: </a:t>
            </a:r>
            <a:r>
              <a:rPr lang="bg-BG" sz="2000" b="1" dirty="0">
                <a:solidFill>
                  <a:schemeClr val="bg2"/>
                </a:solidFill>
              </a:rPr>
              <a:t>полиморфизъм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63BB0217-15B8-4EE4-5D13-E2334392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47" y="3884918"/>
            <a:ext cx="2727473" cy="1489658"/>
          </a:xfrm>
          <a:prstGeom prst="wedgeRoundRectCallout">
            <a:avLst>
              <a:gd name="adj1" fmla="val 69083"/>
              <a:gd name="adj2" fmla="val -638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ADCA3B9F-6351-39EA-D4C5-003A9B96A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05" y="3884919"/>
            <a:ext cx="2727471" cy="1489658"/>
          </a:xfrm>
          <a:prstGeom prst="wedgeRoundRectCallout">
            <a:avLst>
              <a:gd name="adj1" fmla="val 65837"/>
              <a:gd name="adj2" fmla="val 97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Класовете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и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ru-RU" sz="2000" b="1" dirty="0">
                <a:solidFill>
                  <a:schemeClr val="bg2"/>
                </a:solidFill>
              </a:rPr>
              <a:t>наследяват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2"/>
                </a:solidFill>
              </a:rPr>
              <a:t>и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могат да </a:t>
            </a:r>
            <a:r>
              <a:rPr lang="ru-RU" sz="2000" b="1" dirty="0">
                <a:solidFill>
                  <a:schemeClr val="bg2"/>
                </a:solidFill>
              </a:rPr>
              <a:t>заменят неговия виртуален метод</a:t>
            </a:r>
            <a:endParaRPr lang="en-US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CBC1046D-4CAD-2054-469C-EECF40A7AAC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Кога и как преработваме кода</a:t>
            </a:r>
            <a:r>
              <a:rPr lang="en-US" dirty="0"/>
              <a:t>?</a:t>
            </a:r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98757E7-AFF2-F266-5888-ADD282DDC48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745465"/>
            <a:ext cx="10961783" cy="768084"/>
          </a:xfrm>
        </p:spPr>
        <p:txBody>
          <a:bodyPr/>
          <a:lstStyle/>
          <a:p>
            <a:r>
              <a:rPr lang="bg-BG" dirty="0"/>
              <a:t>Рефакториране на код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4D4FA5E-EAB9-075B-D1BF-DCCBDEE9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1" y="332656"/>
            <a:ext cx="5427283" cy="41764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879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8C9A0-556B-11B2-89D3-C7134EF1A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5EABE-6EC0-AC43-6E7A-544F0E9644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Процес, който </a:t>
            </a:r>
            <a:r>
              <a:rPr lang="bg-BG" b="1" dirty="0">
                <a:solidFill>
                  <a:schemeClr val="bg1"/>
                </a:solidFill>
              </a:rPr>
              <a:t>стъпка по стъпка </a:t>
            </a:r>
            <a:r>
              <a:rPr lang="bg-BG" dirty="0"/>
              <a:t>променя </a:t>
            </a:r>
            <a:r>
              <a:rPr lang="bg-BG" b="1" dirty="0">
                <a:solidFill>
                  <a:schemeClr val="bg1"/>
                </a:solidFill>
              </a:rPr>
              <a:t>лошия код </a:t>
            </a:r>
            <a:r>
              <a:rPr lang="bg-BG" dirty="0"/>
              <a:t>в </a:t>
            </a:r>
            <a:r>
              <a:rPr lang="bg-BG" b="1" dirty="0">
                <a:solidFill>
                  <a:schemeClr val="bg1"/>
                </a:solidFill>
              </a:rPr>
              <a:t>добър код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noProof="1">
                <a:cs typeface="Consolas" pitchFamily="49" charset="0"/>
              </a:rPr>
              <a:t>Без промяна на неговото външно поведение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Базирано на </a:t>
            </a: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refactoring patterns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bg-BG" dirty="0">
                <a:sym typeface="Wingdings" panose="05000000000000000000" pitchFamily="2" charset="2"/>
              </a:rPr>
              <a:t> добре познат метод за подобряване на кода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Защо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се нуждаем от </a:t>
            </a:r>
            <a:r>
              <a:rPr lang="bg-BG" b="1" dirty="0">
                <a:solidFill>
                  <a:schemeClr val="bg1"/>
                </a:solidFill>
              </a:rPr>
              <a:t>преработване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Кодът </a:t>
            </a:r>
            <a:r>
              <a:rPr lang="bg-BG" b="1" dirty="0">
                <a:solidFill>
                  <a:schemeClr val="bg1"/>
                </a:solidFill>
              </a:rPr>
              <a:t>постоянно се променя </a:t>
            </a:r>
            <a:r>
              <a:rPr lang="bg-BG" dirty="0"/>
              <a:t>и</a:t>
            </a:r>
            <a:br>
              <a:rPr lang="bg-BG" dirty="0"/>
            </a:br>
            <a:r>
              <a:rPr lang="bg-BG" dirty="0"/>
              <a:t>качеството му се </a:t>
            </a:r>
            <a:r>
              <a:rPr lang="bg-BG" b="1" dirty="0">
                <a:solidFill>
                  <a:schemeClr val="bg1"/>
                </a:solidFill>
              </a:rPr>
              <a:t>влошава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Изискванията </a:t>
            </a:r>
            <a:r>
              <a:rPr lang="bg-BG" dirty="0"/>
              <a:t>постоянно се променят</a:t>
            </a:r>
            <a:br>
              <a:rPr lang="bg-BG" b="1" dirty="0">
                <a:solidFill>
                  <a:schemeClr val="bg1"/>
                </a:solidFill>
              </a:rPr>
            </a:b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кодът </a:t>
            </a:r>
            <a:r>
              <a:rPr lang="bg-BG" dirty="0"/>
              <a:t>трябва да ги </a:t>
            </a:r>
            <a:r>
              <a:rPr lang="bg-BG" b="1" dirty="0">
                <a:solidFill>
                  <a:schemeClr val="bg1"/>
                </a:solidFill>
              </a:rPr>
              <a:t>следва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endParaRPr lang="en-US" noProof="1">
              <a:cs typeface="Consolas" pitchFamily="49" charset="0"/>
            </a:endParaRPr>
          </a:p>
          <a:p>
            <a:endParaRPr lang="bg-BG" b="1" noProof="1">
              <a:solidFill>
                <a:schemeClr val="tx1"/>
              </a:solidFill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A3D1F7-DA87-64E8-98A9-6B00C414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2" y="97505"/>
            <a:ext cx="9720481" cy="807970"/>
          </a:xfrm>
        </p:spPr>
        <p:txBody>
          <a:bodyPr>
            <a:normAutofit fontScale="90000"/>
          </a:bodyPr>
          <a:lstStyle/>
          <a:p>
            <a:r>
              <a:rPr lang="bg-BG" sz="4000" dirty="0"/>
              <a:t>Какво е рефакториране (преработка) на код</a:t>
            </a:r>
            <a:r>
              <a:rPr lang="en-US" sz="40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593BC-3981-C4FC-761C-C9240988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152" y="3717033"/>
            <a:ext cx="5207906" cy="25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83C83-5040-1C0A-0617-46B0B57EC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96517-3306-A071-6880-322FFF422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094525"/>
            <a:ext cx="11818096" cy="5528766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Когато искаме да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поправим </a:t>
            </a:r>
            <a:r>
              <a:rPr lang="bg-BG" b="1" dirty="0">
                <a:solidFill>
                  <a:schemeClr val="bg1"/>
                </a:solidFill>
              </a:rPr>
              <a:t>бъг</a:t>
            </a:r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Когато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разглеждаме</a:t>
            </a:r>
            <a:r>
              <a:rPr lang="bg-BG" b="1" dirty="0">
                <a:solidFill>
                  <a:schemeClr val="bg1"/>
                </a:solidFill>
              </a:rPr>
              <a:t> чужд код</a:t>
            </a:r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Когато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имаме</a:t>
            </a:r>
            <a:r>
              <a:rPr lang="bg-BG" b="1" dirty="0">
                <a:solidFill>
                  <a:schemeClr val="bg1"/>
                </a:solidFill>
              </a:rPr>
              <a:t> технически дълг</a:t>
            </a:r>
            <a:endParaRPr lang="en-US" dirty="0"/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ru-RU" dirty="0"/>
              <a:t>Когато правим </a:t>
            </a:r>
            <a:r>
              <a:rPr lang="ru-RU" b="1" dirty="0">
                <a:solidFill>
                  <a:schemeClr val="bg1"/>
                </a:solidFill>
              </a:rPr>
              <a:t>разработка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управлявана</a:t>
            </a:r>
            <a:r>
              <a:rPr lang="ru-RU" dirty="0"/>
              <a:t> от </a:t>
            </a:r>
            <a:r>
              <a:rPr lang="ru-RU" b="1" dirty="0">
                <a:solidFill>
                  <a:schemeClr val="bg1"/>
                </a:solidFill>
              </a:rPr>
              <a:t>тестове</a:t>
            </a:r>
            <a:endParaRPr lang="bg-BG" b="1" dirty="0">
              <a:solidFill>
                <a:schemeClr val="bg1"/>
              </a:solidFill>
            </a:endParaRPr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Компонентните тестове </a:t>
            </a:r>
            <a:r>
              <a:rPr lang="bg-BG" dirty="0"/>
              <a:t>гарантират,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че преработването </a:t>
            </a:r>
            <a:r>
              <a:rPr lang="bg-BG" b="1" dirty="0">
                <a:solidFill>
                  <a:schemeClr val="bg1"/>
                </a:solidFill>
              </a:rPr>
              <a:t>не променя поведението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718E58-5F62-D6EB-C1CC-3ED17EFA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Кога преработваме код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81D89-958B-BDFE-F8EA-53EE3718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754" y="3576320"/>
            <a:ext cx="4151238" cy="37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9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21076-7D0C-CFDB-1838-B8FA8DC22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ACFCE-4F78-D3C8-7A30-AAC248C33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Поддържайте кода </a:t>
            </a:r>
            <a:r>
              <a:rPr lang="bg-BG" sz="3200" b="1" dirty="0">
                <a:solidFill>
                  <a:schemeClr val="bg1"/>
                </a:solidFill>
              </a:rPr>
              <a:t>прост</a:t>
            </a:r>
            <a:r>
              <a:rPr lang="en-US" sz="3200" dirty="0"/>
              <a:t>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bg-BG" sz="3200" dirty="0"/>
              <a:t>принцип</a:t>
            </a:r>
            <a:r>
              <a:rPr lang="en-US" sz="3200" dirty="0"/>
              <a:t>)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Избягвайте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повторението</a:t>
            </a:r>
            <a:r>
              <a:rPr lang="en-US" sz="3200" dirty="0"/>
              <a:t>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DRY </a:t>
            </a:r>
            <a:r>
              <a:rPr lang="en-US" sz="3200" dirty="0"/>
              <a:t>principle)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Направете го </a:t>
            </a:r>
            <a:r>
              <a:rPr lang="bg-BG" sz="3200" b="1" dirty="0">
                <a:solidFill>
                  <a:schemeClr val="bg1"/>
                </a:solidFill>
              </a:rPr>
              <a:t>експресивен</a:t>
            </a:r>
            <a:br>
              <a:rPr lang="en-US" sz="3200" dirty="0"/>
            </a:br>
            <a:r>
              <a:rPr lang="en-US" sz="3200" dirty="0"/>
              <a:t>(</a:t>
            </a:r>
            <a:r>
              <a:rPr lang="bg-BG" sz="3200" dirty="0"/>
              <a:t>самодокументиращ се</a:t>
            </a:r>
            <a:r>
              <a:rPr lang="en-US" sz="3200" dirty="0"/>
              <a:t>, </a:t>
            </a:r>
            <a:r>
              <a:rPr lang="bg-BG" sz="3200" dirty="0"/>
              <a:t>коментари и</a:t>
            </a:r>
            <a:r>
              <a:rPr lang="en-US" sz="3200" dirty="0"/>
              <a:t> </a:t>
            </a:r>
            <a:r>
              <a:rPr lang="bg-BG" sz="3200" dirty="0"/>
              <a:t>т</a:t>
            </a:r>
            <a:r>
              <a:rPr lang="en-US" sz="3200" dirty="0"/>
              <a:t>.</a:t>
            </a:r>
            <a:r>
              <a:rPr lang="bg-BG" sz="3200" dirty="0"/>
              <a:t>н.</a:t>
            </a:r>
            <a:r>
              <a:rPr lang="en-US" sz="3200" dirty="0"/>
              <a:t>)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Разделяйте отговорностите </a:t>
            </a:r>
            <a:r>
              <a:rPr lang="en-US" sz="3200" dirty="0"/>
              <a:t>(decoupling)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Подходящо ниво </a:t>
            </a:r>
            <a:r>
              <a:rPr lang="bg-BG" sz="3200" dirty="0"/>
              <a:t>на</a:t>
            </a:r>
            <a:r>
              <a:rPr lang="bg-BG" sz="3200" b="1" dirty="0">
                <a:solidFill>
                  <a:schemeClr val="bg1"/>
                </a:solidFill>
              </a:rPr>
              <a:t> абстракция</a:t>
            </a:r>
            <a:endParaRPr lang="en-US" sz="3200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Правило на бой скаутите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Оставете </a:t>
            </a:r>
            <a:r>
              <a:rPr lang="bg-BG" sz="3200" dirty="0"/>
              <a:t>кода си </a:t>
            </a:r>
            <a:r>
              <a:rPr lang="bg-BG" sz="3200" b="1" dirty="0">
                <a:solidFill>
                  <a:schemeClr val="bg1"/>
                </a:solidFill>
              </a:rPr>
              <a:t>по-добре</a:t>
            </a:r>
            <a:r>
              <a:rPr lang="bg-BG" sz="3200" dirty="0"/>
              <a:t>,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отколкото сте го </a:t>
            </a:r>
            <a:r>
              <a:rPr lang="bg-BG" sz="3200" b="1" dirty="0">
                <a:solidFill>
                  <a:schemeClr val="bg1"/>
                </a:solidFill>
              </a:rPr>
              <a:t>намерили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BE217C-50D9-8435-973D-FD81592B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Преработване</a:t>
            </a:r>
            <a:r>
              <a:rPr lang="en-US" dirty="0"/>
              <a:t>: </a:t>
            </a:r>
            <a:r>
              <a:rPr lang="bg-BG" dirty="0"/>
              <a:t>основни принципи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C2640-C296-0C8F-A6C5-B701F46E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749" y="1130488"/>
            <a:ext cx="2763975" cy="2160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F885D-451A-E269-6317-82CB5D2C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240" y="3122280"/>
            <a:ext cx="2705165" cy="28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7E56B-E8C0-D067-0271-09C655651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C1073-C46F-EACB-C64A-0AFD4E2CF8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547198" cy="5528766"/>
          </a:xfrm>
        </p:spPr>
        <p:txBody>
          <a:bodyPr>
            <a:normAutofit/>
          </a:bodyPr>
          <a:lstStyle/>
          <a:p>
            <a:pPr marL="273051" indent="-3381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dirty="0"/>
              <a:t>Направете </a:t>
            </a:r>
            <a:r>
              <a:rPr lang="bg-BG" b="1" dirty="0">
                <a:solidFill>
                  <a:schemeClr val="bg1"/>
                </a:solidFill>
              </a:rPr>
              <a:t>резервно копие</a:t>
            </a:r>
            <a:r>
              <a:rPr lang="bg-BG" b="1" dirty="0"/>
              <a:t> </a:t>
            </a:r>
            <a:r>
              <a:rPr lang="bg-BG" dirty="0"/>
              <a:t>на текущия код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dirty="0"/>
              <a:t>Добавете </a:t>
            </a:r>
            <a:r>
              <a:rPr lang="bg-BG" b="1" dirty="0">
                <a:solidFill>
                  <a:schemeClr val="bg1"/>
                </a:solidFill>
              </a:rPr>
              <a:t>тестове</a:t>
            </a:r>
            <a:r>
              <a:rPr lang="bg-BG" dirty="0"/>
              <a:t>, с които да </a:t>
            </a:r>
            <a:br>
              <a:rPr lang="bg-BG" dirty="0"/>
            </a:br>
            <a:r>
              <a:rPr lang="bg-BG" b="1" dirty="0">
                <a:solidFill>
                  <a:schemeClr val="bg1"/>
                </a:solidFill>
              </a:rPr>
              <a:t>проверите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работата</a:t>
            </a:r>
            <a:r>
              <a:rPr lang="bg-BG" dirty="0"/>
              <a:t> на преработения код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dirty="0"/>
              <a:t>При преработка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правете </a:t>
            </a:r>
            <a:r>
              <a:rPr lang="bg-BG" b="1" dirty="0">
                <a:solidFill>
                  <a:schemeClr val="bg1"/>
                </a:solidFill>
              </a:rPr>
              <a:t>малки</a:t>
            </a:r>
            <a:br>
              <a:rPr lang="bg-BG" b="1" dirty="0">
                <a:solidFill>
                  <a:schemeClr val="bg1"/>
                </a:solidFill>
              </a:rPr>
            </a:br>
            <a:r>
              <a:rPr lang="bg-BG" b="1" dirty="0">
                <a:solidFill>
                  <a:schemeClr val="bg1"/>
                </a:solidFill>
              </a:rPr>
              <a:t>промени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bg-BG" dirty="0"/>
              <a:t>Ако при </a:t>
            </a:r>
            <a:r>
              <a:rPr lang="bg-BG" b="1" dirty="0">
                <a:solidFill>
                  <a:schemeClr val="bg1"/>
                </a:solidFill>
              </a:rPr>
              <a:t>изпълнение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тестове</a:t>
            </a:r>
            <a:r>
              <a:rPr lang="bg-BG" dirty="0"/>
              <a:t> те са </a:t>
            </a:r>
            <a:r>
              <a:rPr lang="bg-BG" b="1" dirty="0">
                <a:solidFill>
                  <a:schemeClr val="bg1"/>
                </a:solidFill>
              </a:rPr>
              <a:t>неуспешни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премахнете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преработката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A3675D-A9CF-456D-EC98-87300EB9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Преработване</a:t>
            </a:r>
            <a:r>
              <a:rPr lang="en-US" dirty="0"/>
              <a:t>: </a:t>
            </a:r>
            <a:r>
              <a:rPr lang="bg-BG" dirty="0"/>
              <a:t>типични процеси</a:t>
            </a:r>
            <a:endParaRPr lang="en-US" dirty="0"/>
          </a:p>
        </p:txBody>
      </p:sp>
      <p:pic>
        <p:nvPicPr>
          <p:cNvPr id="2050" name="Picture 2" descr="What Is Refactoring? - DZone Java">
            <a:extLst>
              <a:ext uri="{FF2B5EF4-FFF2-40B4-BE49-F238E27FC236}">
                <a16:creationId xmlns:a16="http://schemas.microsoft.com/office/drawing/2014/main" id="{037F0F0C-7273-4BEF-892C-C33E8FF4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02" y="2839211"/>
            <a:ext cx="4386130" cy="232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41025E58-327F-BC66-3C34-EA602DA159C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Утвърдени практики при рефакториране</a:t>
            </a:r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1FB3EAD8-24F3-6210-F0F5-8EF1993E4C9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Шаблони за преработка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2646FFB-DB83-5327-E627-44AB4BC2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1" y="103668"/>
            <a:ext cx="3577897" cy="44157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63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339A5-37DF-6A52-FECF-5625DBB8D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83222-2200-A919-B6EF-B64ABB5AA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При </a:t>
            </a:r>
            <a:r>
              <a:rPr lang="bg-BG" b="1" dirty="0">
                <a:solidFill>
                  <a:schemeClr val="bg1"/>
                </a:solidFill>
              </a:rPr>
              <a:t>повтарящ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се код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bg-BG" dirty="0">
                <a:sym typeface="Wingdings" pitchFamily="2" charset="2"/>
              </a:rPr>
              <a:t>извадете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повтарящия</a:t>
            </a:r>
            <a:br>
              <a:rPr lang="bg-BG" dirty="0">
                <a:sym typeface="Wingdings" pitchFamily="2" charset="2"/>
              </a:rPr>
            </a:br>
            <a:r>
              <a:rPr lang="bg-BG" dirty="0">
                <a:sym typeface="Wingdings" pitchFamily="2" charset="2"/>
              </a:rPr>
              <a:t>се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код</a:t>
            </a:r>
            <a:r>
              <a:rPr lang="bg-BG" dirty="0">
                <a:sym typeface="Wingdings" pitchFamily="2" charset="2"/>
              </a:rPr>
              <a:t> в отделен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метод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При </a:t>
            </a:r>
            <a:r>
              <a:rPr lang="bg-BG" b="1" dirty="0">
                <a:solidFill>
                  <a:schemeClr val="bg1"/>
                </a:solidFill>
              </a:rPr>
              <a:t>големи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методи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разделете</a:t>
            </a:r>
            <a:r>
              <a:rPr lang="bg-BG" dirty="0">
                <a:sym typeface="Wingdings" pitchFamily="2" charset="2"/>
              </a:rPr>
              <a:t> ги по </a:t>
            </a:r>
            <a:r>
              <a:rPr lang="bg-BG" b="1" dirty="0">
                <a:solidFill>
                  <a:schemeClr val="bg1"/>
                </a:solidFill>
                <a:sym typeface="Wingdings" pitchFamily="2" charset="2"/>
              </a:rPr>
              <a:t>логика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dirty="0"/>
              <a:t>При много </a:t>
            </a:r>
            <a:r>
              <a:rPr lang="bg-BG" b="1" dirty="0">
                <a:solidFill>
                  <a:schemeClr val="bg1"/>
                </a:solidFill>
              </a:rPr>
              <a:t>вложени структури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bg-BG" dirty="0">
                <a:sym typeface="Wingdings" pitchFamily="2" charset="2"/>
              </a:rPr>
              <a:t> </a:t>
            </a:r>
            <a:r>
              <a:rPr lang="bg-BG" dirty="0"/>
              <a:t>извадете </a:t>
            </a:r>
            <a:r>
              <a:rPr lang="bg-BG" b="1" dirty="0">
                <a:solidFill>
                  <a:schemeClr val="bg1"/>
                </a:solidFill>
              </a:rPr>
              <a:t>част </a:t>
            </a:r>
            <a:br>
              <a:rPr lang="bg-BG" b="1" dirty="0">
                <a:solidFill>
                  <a:schemeClr val="bg1"/>
                </a:solidFill>
              </a:rPr>
            </a:br>
            <a:r>
              <a:rPr lang="bg-BG" b="1" dirty="0">
                <a:solidFill>
                  <a:schemeClr val="bg1"/>
                </a:solidFill>
              </a:rPr>
              <a:t>от кода </a:t>
            </a:r>
            <a:r>
              <a:rPr lang="bg-BG" dirty="0"/>
              <a:t>в </a:t>
            </a:r>
            <a:r>
              <a:rPr lang="bg-BG" b="1" dirty="0">
                <a:solidFill>
                  <a:schemeClr val="bg1"/>
                </a:solidFill>
              </a:rPr>
              <a:t>метод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При слаба свързаност на отговорностите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bg-BG" sz="3600" dirty="0">
                <a:sym typeface="Wingdings" pitchFamily="2" charset="2"/>
              </a:rPr>
              <a:t>разделете на повече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класове</a:t>
            </a:r>
            <a:r>
              <a:rPr lang="bg-BG" sz="3600" dirty="0">
                <a:sym typeface="Wingdings" pitchFamily="2" charset="2"/>
              </a:rPr>
              <a:t> или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методи</a:t>
            </a:r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ym typeface="Wingdings" pitchFamily="2" charset="2"/>
              </a:rPr>
              <a:t>При твърде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много параметри </a:t>
            </a:r>
            <a:r>
              <a:rPr lang="bg-BG" sz="3600" dirty="0">
                <a:sym typeface="Wingdings" pitchFamily="2" charset="2"/>
              </a:rPr>
              <a:t>в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метода</a:t>
            </a:r>
            <a:r>
              <a:rPr lang="en-US" sz="3600" dirty="0">
                <a:sym typeface="Wingdings" pitchFamily="2" charset="2"/>
              </a:rPr>
              <a:t> </a:t>
            </a:r>
            <a:r>
              <a:rPr lang="bg-BG" sz="3600" dirty="0">
                <a:sym typeface="Wingdings" pitchFamily="2" charset="2"/>
              </a:rPr>
              <a:t>създайте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клас</a:t>
            </a:r>
            <a:r>
              <a:rPr lang="bg-BG" sz="3600" dirty="0">
                <a:sym typeface="Wingdings" pitchFamily="2" charset="2"/>
              </a:rPr>
              <a:t>, който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групира</a:t>
            </a:r>
            <a:r>
              <a:rPr lang="bg-BG" sz="3600" dirty="0">
                <a:sym typeface="Wingdings" pitchFamily="2" charset="2"/>
              </a:rPr>
              <a:t> параметрите</a:t>
            </a:r>
            <a:endParaRPr lang="en-US" sz="3600" dirty="0">
              <a:sym typeface="Wingdings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ym typeface="Wingdings" pitchFamily="2" charset="2"/>
              </a:rPr>
              <a:t>Ако методът вика повече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методи</a:t>
            </a:r>
            <a:r>
              <a:rPr lang="bg-BG" sz="3600" dirty="0">
                <a:sym typeface="Wingdings" pitchFamily="2" charset="2"/>
              </a:rPr>
              <a:t> от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друг</a:t>
            </a:r>
            <a:r>
              <a:rPr lang="bg-BG" sz="3600" dirty="0">
                <a:sym typeface="Wingdings" pitchFamily="2" charset="2"/>
              </a:rPr>
              <a:t>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клас</a:t>
            </a:r>
            <a:r>
              <a:rPr lang="bg-BG" sz="3600" dirty="0">
                <a:sym typeface="Wingdings" pitchFamily="2" charset="2"/>
              </a:rPr>
              <a:t>, отколкото от своя собствен</a:t>
            </a:r>
            <a:r>
              <a:rPr lang="en-US" sz="3600" dirty="0">
                <a:sym typeface="Wingdings" pitchFamily="2" charset="2"/>
              </a:rPr>
              <a:t>  </a:t>
            </a:r>
            <a:r>
              <a:rPr lang="bg-BG" sz="3600" b="1" dirty="0">
                <a:solidFill>
                  <a:schemeClr val="bg1"/>
                </a:solidFill>
                <a:sym typeface="Wingdings" pitchFamily="2" charset="2"/>
              </a:rPr>
              <a:t>преместете</a:t>
            </a:r>
            <a:r>
              <a:rPr lang="bg-BG" sz="3600" dirty="0">
                <a:sym typeface="Wingdings" pitchFamily="2" charset="2"/>
              </a:rPr>
              <a:t> го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837EF2-6B94-0A4C-4A07-D6F54B21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Шаблони на преработване (1)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4BD4-500C-41E2-9665-E5B447DB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040" y="1329895"/>
            <a:ext cx="2634990" cy="2026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83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87F43-8EE0-4A56-BD19-25B974129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DA27C-055D-998C-6382-29645A7103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69" y="1188069"/>
            <a:ext cx="11354623" cy="5561125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600" dirty="0"/>
              <a:t>Чисто написани класове, интерфейси и класова йерархия</a:t>
            </a:r>
            <a:endParaRPr lang="en-US" sz="3600" dirty="0"/>
          </a:p>
          <a:p>
            <a:pPr lvl="1">
              <a:buClr>
                <a:schemeClr val="tx1"/>
              </a:buClr>
            </a:pPr>
            <a:r>
              <a:rPr lang="bg-BG" sz="3200" dirty="0"/>
              <a:t>Добра </a:t>
            </a:r>
            <a:r>
              <a:rPr lang="ru-RU" sz="3200" b="1" dirty="0">
                <a:solidFill>
                  <a:schemeClr val="bg1"/>
                </a:solidFill>
              </a:rPr>
              <a:t>абстракция</a:t>
            </a:r>
            <a:r>
              <a:rPr lang="ru-RU" sz="3200" dirty="0"/>
              <a:t>, </a:t>
            </a:r>
            <a:r>
              <a:rPr lang="ru-RU" sz="3200" b="1" dirty="0">
                <a:solidFill>
                  <a:schemeClr val="bg1"/>
                </a:solidFill>
              </a:rPr>
              <a:t>капсулиране</a:t>
            </a:r>
            <a:r>
              <a:rPr lang="ru-RU" sz="3200" dirty="0"/>
              <a:t>, </a:t>
            </a:r>
            <a:r>
              <a:rPr lang="ru-RU" sz="3200" b="1" dirty="0">
                <a:solidFill>
                  <a:schemeClr val="bg1"/>
                </a:solidFill>
              </a:rPr>
              <a:t>наследяване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chemeClr val="bg1"/>
                </a:solidFill>
              </a:rPr>
              <a:t>полиморфизъм</a:t>
            </a:r>
            <a:endParaRPr lang="ru-RU" sz="3200" dirty="0"/>
          </a:p>
          <a:p>
            <a:pPr lvl="1">
              <a:buClr>
                <a:schemeClr val="tx1"/>
              </a:buClr>
            </a:pPr>
            <a:r>
              <a:rPr lang="bg-BG" sz="3200" dirty="0"/>
              <a:t>Простота</a:t>
            </a:r>
            <a:r>
              <a:rPr lang="en-US" sz="3200" dirty="0"/>
              <a:t>, </a:t>
            </a:r>
            <a:r>
              <a:rPr lang="bg-BG" sz="3200" dirty="0"/>
              <a:t>многократна употреба</a:t>
            </a:r>
            <a:r>
              <a:rPr lang="en-US" sz="3200" dirty="0"/>
              <a:t>, </a:t>
            </a:r>
            <a:r>
              <a:rPr lang="bg-BG" sz="3200" dirty="0"/>
              <a:t>минимална</a:t>
            </a:r>
            <a:r>
              <a:rPr lang="en-US" sz="3200" dirty="0"/>
              <a:t> </a:t>
            </a:r>
            <a:r>
              <a:rPr lang="bg-BG" sz="3200" dirty="0"/>
              <a:t>сложност</a:t>
            </a:r>
            <a:endParaRPr lang="en-US" sz="3200" dirty="0"/>
          </a:p>
          <a:p>
            <a:pPr>
              <a:buClr>
                <a:schemeClr val="tx1"/>
              </a:buClr>
            </a:pPr>
            <a:r>
              <a:rPr lang="bg-BG" sz="3600" dirty="0"/>
              <a:t>Променливи, данни, изрази и константи</a:t>
            </a:r>
            <a:endParaRPr lang="en-US" sz="3600" dirty="0"/>
          </a:p>
          <a:p>
            <a:pPr lvl="1">
              <a:buClr>
                <a:schemeClr val="tx1"/>
              </a:buClr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Минимална </a:t>
            </a:r>
            <a:r>
              <a:rPr lang="bg-BG" sz="3200" b="1" dirty="0">
                <a:solidFill>
                  <a:schemeClr val="bg1"/>
                </a:solidFill>
              </a:rPr>
              <a:t>продължителност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и </a:t>
            </a:r>
            <a:r>
              <a:rPr lang="bg-BG" sz="3200" b="1" dirty="0">
                <a:solidFill>
                  <a:schemeClr val="bg1"/>
                </a:solidFill>
              </a:rPr>
              <a:t>живот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променливата</a:t>
            </a:r>
            <a:r>
              <a:rPr lang="en-US" sz="3200" dirty="0"/>
              <a:t>, </a:t>
            </a:r>
            <a:r>
              <a:rPr lang="bg-BG" sz="3200" dirty="0"/>
              <a:t>прости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изрази</a:t>
            </a:r>
            <a:r>
              <a:rPr lang="en-US" sz="3200" dirty="0"/>
              <a:t>,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добре използвани</a:t>
            </a:r>
            <a:r>
              <a:rPr lang="bg-BG" sz="3200" b="1" dirty="0">
                <a:solidFill>
                  <a:schemeClr val="bg1"/>
                </a:solidFill>
              </a:rPr>
              <a:t> константи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1029D-5553-8EFC-6F6C-B13CA30B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Характеристики на качествения код (3)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D5C37-7DE3-4C5A-966A-6E11D575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343" y="1459075"/>
            <a:ext cx="1758687" cy="17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246584-5992-0D2C-2917-E078B10C7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D208-E5D7-93C4-2367-38757DD0F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02" y="1196125"/>
            <a:ext cx="12082442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300" dirty="0"/>
              <a:t>При </a:t>
            </a:r>
            <a:r>
              <a:rPr lang="bg-BG" sz="3300" b="1" dirty="0">
                <a:solidFill>
                  <a:schemeClr val="bg1"/>
                </a:solidFill>
              </a:rPr>
              <a:t>силно функционално обвързване</a:t>
            </a:r>
            <a:r>
              <a:rPr lang="en-US" sz="3300" b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3300" dirty="0">
                <a:sym typeface="Wingdings" pitchFamily="2" charset="2"/>
              </a:rPr>
              <a:t>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слейте</a:t>
            </a:r>
            <a:r>
              <a:rPr lang="bg-BG" sz="3300" dirty="0">
                <a:sym typeface="Wingdings" pitchFamily="2" charset="2"/>
              </a:rPr>
              <a:t> двата класа</a:t>
            </a:r>
            <a:endParaRPr lang="en-US" sz="3300" b="1" dirty="0">
              <a:sym typeface="Wingdings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300" dirty="0">
                <a:sym typeface="Wingdings" pitchFamily="2" charset="2"/>
              </a:rPr>
              <a:t>При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 магически числа </a:t>
            </a:r>
            <a:r>
              <a:rPr lang="bg-BG" sz="3300" dirty="0">
                <a:sym typeface="Wingdings" pitchFamily="2" charset="2"/>
              </a:rPr>
              <a:t>в кода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sz="3300" dirty="0">
                <a:sym typeface="Wingdings" pitchFamily="2" charset="2"/>
              </a:rPr>
              <a:t></a:t>
            </a:r>
            <a:r>
              <a:rPr lang="bg-BG" sz="3300" dirty="0">
                <a:sym typeface="Wingdings" pitchFamily="2" charset="2"/>
              </a:rPr>
              <a:t>направете ги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константи</a:t>
            </a:r>
            <a:endParaRPr lang="en-US" sz="3300" b="1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300" dirty="0">
                <a:sym typeface="Wingdings" pitchFamily="2" charset="2"/>
              </a:rPr>
              <a:t>При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сложно булево условие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sz="3300" dirty="0">
                <a:sym typeface="Wingdings" pitchFamily="2" charset="2"/>
              </a:rPr>
              <a:t> </a:t>
            </a:r>
            <a:r>
              <a:rPr lang="bg-BG" sz="3300" dirty="0">
                <a:sym typeface="Wingdings" pitchFamily="2" charset="2"/>
              </a:rPr>
              <a:t>разделете го на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няколко израза</a:t>
            </a:r>
            <a:endParaRPr lang="en-US" sz="33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300" dirty="0">
                <a:sym typeface="Wingdings" pitchFamily="2" charset="2"/>
              </a:rPr>
              <a:t>При твърде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комплексна</a:t>
            </a:r>
            <a:r>
              <a:rPr lang="bg-BG" sz="3300" dirty="0">
                <a:sym typeface="Wingdings" pitchFamily="2" charset="2"/>
              </a:rPr>
              <a:t>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логика </a:t>
            </a:r>
            <a:r>
              <a:rPr lang="bg-BG" sz="3300" dirty="0">
                <a:sym typeface="Wingdings" pitchFamily="2" charset="2"/>
              </a:rPr>
              <a:t>на метода</a:t>
            </a:r>
            <a:r>
              <a:rPr lang="en-US" sz="3300" dirty="0">
                <a:sym typeface="Wingdings" pitchFamily="2" charset="2"/>
              </a:rPr>
              <a:t> 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разделете</a:t>
            </a:r>
            <a:r>
              <a:rPr lang="bg-BG" sz="3300" dirty="0">
                <a:sym typeface="Wingdings" pitchFamily="2" charset="2"/>
              </a:rPr>
              <a:t> го на няколко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по-прости метода </a:t>
            </a:r>
            <a:r>
              <a:rPr lang="bg-BG" sz="3300" dirty="0">
                <a:sym typeface="Wingdings" pitchFamily="2" charset="2"/>
              </a:rPr>
              <a:t>или създайте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нов</a:t>
            </a:r>
            <a:r>
              <a:rPr lang="bg-BG" sz="3300" dirty="0">
                <a:sym typeface="Wingdings" pitchFamily="2" charset="2"/>
              </a:rPr>
              <a:t>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клас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300" dirty="0">
                <a:sym typeface="Wingdings" pitchFamily="2" charset="2"/>
              </a:rPr>
              <a:t>При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 неизползвани класове </a:t>
            </a:r>
            <a:r>
              <a:rPr lang="bg-BG" sz="3300" dirty="0">
                <a:sym typeface="Wingdings" pitchFamily="2" charset="2"/>
              </a:rPr>
              <a:t>/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 методи </a:t>
            </a:r>
            <a:r>
              <a:rPr lang="bg-BG" sz="3300" dirty="0">
                <a:sym typeface="Wingdings" pitchFamily="2" charset="2"/>
              </a:rPr>
              <a:t>/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 параметри </a:t>
            </a:r>
            <a:r>
              <a:rPr lang="bg-BG" sz="3300" dirty="0">
                <a:sym typeface="Wingdings" pitchFamily="2" charset="2"/>
              </a:rPr>
              <a:t>/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 променливи </a:t>
            </a:r>
            <a:r>
              <a:rPr lang="en-US" sz="3300" dirty="0">
                <a:sym typeface="Wingdings" pitchFamily="2" charset="2"/>
              </a:rPr>
              <a:t> </a:t>
            </a:r>
            <a:r>
              <a:rPr lang="bg-BG" sz="3300" b="1" dirty="0">
                <a:solidFill>
                  <a:schemeClr val="bg1"/>
                </a:solidFill>
                <a:sym typeface="Wingdings" pitchFamily="2" charset="2"/>
              </a:rPr>
              <a:t>премахнете ги</a:t>
            </a:r>
            <a:endParaRPr lang="en-US" sz="3300" b="1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33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035E73-4859-85DA-F819-53067607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Шаблон на преработване (2)</a:t>
            </a:r>
            <a:endParaRPr lang="en-US" dirty="0"/>
          </a:p>
        </p:txBody>
      </p:sp>
      <p:pic>
        <p:nvPicPr>
          <p:cNvPr id="6148" name="Picture 4" descr="UruIT Blog - How to Make the Best of your Code with Refactoring">
            <a:extLst>
              <a:ext uri="{FF2B5EF4-FFF2-40B4-BE49-F238E27FC236}">
                <a16:creationId xmlns:a16="http://schemas.microsoft.com/office/drawing/2014/main" id="{C5CF2C4C-A357-418F-9928-6FB88310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17" y="4550628"/>
            <a:ext cx="3117727" cy="22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3F78F0B8-946E-9BA6-D809-CF0B7ED9D16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Нива на данни, твърдения, методи и класове</a:t>
            </a:r>
            <a:endParaRPr lang="en-US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8C79CDA2-A6E4-F549-E583-B3504F3AA4C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Нива на преработване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DFC3DDD-F040-5376-40A3-E504AC5C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376" y="1066800"/>
            <a:ext cx="1937248" cy="29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69560-D63E-4A6F-B0CD-7656A54D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8A3B6-7024-411B-ACA6-3149D4D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Преработване на ниво данни </a:t>
            </a:r>
            <a:r>
              <a:rPr lang="en-US" dirty="0"/>
              <a:t>– </a:t>
            </a:r>
            <a:r>
              <a:rPr lang="bg-BG" dirty="0"/>
              <a:t>Лош пример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93D12-6762-4E1B-E439-17C0CDEAC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666" y="1156277"/>
            <a:ext cx="5832648" cy="5513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int[] 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= new int[10];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int sum = 0, avg = 0, low = 0, high = 0; </a:t>
            </a:r>
          </a:p>
          <a:p>
            <a:pPr>
              <a:lnSpc>
                <a:spcPct val="80000"/>
              </a:lnSpc>
            </a:pPr>
            <a:r>
              <a:rPr lang="nn-NO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for (int i = 0; i &lt; 10; i++)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Console.Write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($"Number {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+ 1}: ");</a:t>
            </a:r>
          </a:p>
          <a:p>
            <a:pPr>
              <a:lnSpc>
                <a:spcPct val="80000"/>
              </a:lnSpc>
            </a:pPr>
            <a:r>
              <a:rPr lang="it-IT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nums[i] = int.Parse(Console.ReadLine());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sum += 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[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avg = sum / 10;</a:t>
            </a: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nn-NO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for (int i = 0; i &lt; 10; i++)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if (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[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] &lt; avg)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low++;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else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high++;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141D8E8A-7E53-077E-391F-2DB524E8C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554" y="2989307"/>
            <a:ext cx="2867107" cy="726540"/>
          </a:xfrm>
          <a:prstGeom prst="wedgeRoundRectCallout">
            <a:avLst>
              <a:gd name="adj1" fmla="val -71944"/>
              <a:gd name="adj2" fmla="val 186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2"/>
                </a:solidFill>
              </a:rPr>
              <a:t>Заменете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магическото число </a:t>
            </a:r>
            <a:r>
              <a:rPr lang="bg-BG" sz="2000" b="1" dirty="0">
                <a:solidFill>
                  <a:schemeClr val="bg2"/>
                </a:solidFill>
              </a:rPr>
              <a:t>с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константа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8D55CE1-7C84-C038-3F36-59F5633C9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43" y="4385522"/>
            <a:ext cx="2646557" cy="720080"/>
          </a:xfrm>
          <a:prstGeom prst="wedgeRoundRectCallout">
            <a:avLst>
              <a:gd name="adj1" fmla="val 44549"/>
              <a:gd name="adj2" fmla="val 663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Заменете израза </a:t>
            </a:r>
            <a:r>
              <a:rPr lang="bg-BG" sz="2000" b="1" dirty="0">
                <a:solidFill>
                  <a:schemeClr val="bg2"/>
                </a:solidFill>
              </a:rPr>
              <a:t>с</a:t>
            </a:r>
            <a:r>
              <a:rPr lang="bg-B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метод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E6A092A0-79AA-0685-DE82-A045130BA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9" y="1138143"/>
            <a:ext cx="2904225" cy="881862"/>
          </a:xfrm>
          <a:prstGeom prst="wedgeRoundRectCallout">
            <a:avLst>
              <a:gd name="adj1" fmla="val 54757"/>
              <a:gd name="adj2" fmla="val 37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Лошо инициализирани  </a:t>
            </a:r>
            <a:r>
              <a:rPr lang="bg-BG" sz="2000" b="1" dirty="0">
                <a:solidFill>
                  <a:schemeClr val="bg2"/>
                </a:solidFill>
              </a:rPr>
              <a:t>променливи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A5FB7E6-7E36-6491-2B1D-E3BF78CC9F25}"/>
              </a:ext>
            </a:extLst>
          </p:cNvPr>
          <p:cNvSpPr/>
          <p:nvPr/>
        </p:nvSpPr>
        <p:spPr>
          <a:xfrm>
            <a:off x="2765993" y="3837600"/>
            <a:ext cx="358186" cy="275473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3C9E1D1F-38A7-0CD8-D0DD-14CF7C6B1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347" y="1744815"/>
            <a:ext cx="2808312" cy="1091613"/>
          </a:xfrm>
          <a:prstGeom prst="wedgeRoundRectCallout">
            <a:avLst>
              <a:gd name="adj1" fmla="val -60603"/>
              <a:gd name="adj2" fmla="val -68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Конвертирайте примитивните данни</a:t>
            </a:r>
            <a:r>
              <a:rPr lang="bg-BG" sz="2000" b="1" dirty="0">
                <a:solidFill>
                  <a:schemeClr val="bg2"/>
                </a:solidFill>
              </a:rPr>
              <a:t> в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E20597-6292-F4B9-288A-404558D0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038" y="6026351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7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14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CB885-D43B-9BC6-1700-5D7C51641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9FC40-3A57-F551-12DF-154FCF2D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Преработване на ниво данни </a:t>
            </a:r>
            <a:r>
              <a:rPr lang="en-US" dirty="0"/>
              <a:t>– </a:t>
            </a:r>
            <a:r>
              <a:rPr lang="bg-BG" dirty="0"/>
              <a:t>Добър пример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15E3F-91D7-72C5-3970-467653001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1" y="1340769"/>
            <a:ext cx="8364215" cy="5078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const int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ArrayLength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= 10;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sum = 0;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int[] numbers = new int[</a:t>
            </a:r>
            <a:r>
              <a:rPr lang="en-US" sz="2000" b="1" noProof="1">
                <a:latin typeface="Consolas" panose="020B0609020204030204" pitchFamily="49" charset="0"/>
              </a:rPr>
              <a:t>ArrayLength</a:t>
            </a:r>
            <a:r>
              <a:rPr lang="en-US" sz="2000" b="1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for (int 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= 0; 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&lt; </a:t>
            </a:r>
            <a:r>
              <a:rPr lang="en-US" sz="2000" b="1" noProof="1">
                <a:latin typeface="Consolas" panose="020B0609020204030204" pitchFamily="49" charset="0"/>
              </a:rPr>
              <a:t>numbers.Length</a:t>
            </a:r>
            <a:r>
              <a:rPr lang="en-US" sz="2000" b="1" dirty="0">
                <a:latin typeface="Consolas" panose="020B0609020204030204" pitchFamily="49" charset="0"/>
              </a:rPr>
              <a:t>; 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++)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noProof="1">
                <a:latin typeface="Consolas" panose="020B0609020204030204" pitchFamily="49" charset="0"/>
              </a:rPr>
              <a:t>Console.Write</a:t>
            </a:r>
            <a:r>
              <a:rPr lang="en-US" sz="2000" b="1" dirty="0">
                <a:latin typeface="Consolas" panose="020B0609020204030204" pitchFamily="49" charset="0"/>
              </a:rPr>
              <a:t>($"Number {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+ 1}: ");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numbers[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 = </a:t>
            </a:r>
            <a:r>
              <a:rPr lang="en-US" sz="2000" b="1" noProof="1">
                <a:latin typeface="Consolas" panose="020B0609020204030204" pitchFamily="49" charset="0"/>
              </a:rPr>
              <a:t>int.Parse(Console.ReadLine</a:t>
            </a:r>
            <a:r>
              <a:rPr lang="en-US" sz="2000" b="1" dirty="0"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sum += numbers[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average = sum / </a:t>
            </a:r>
            <a:r>
              <a:rPr lang="en-US" sz="2000" b="1" noProof="1">
                <a:latin typeface="Consolas" panose="020B0609020204030204" pitchFamily="49" charset="0"/>
              </a:rPr>
              <a:t>numbers.Length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lowerThanAverage</a:t>
            </a:r>
            <a:r>
              <a:rPr lang="en-US" sz="2000" b="1" dirty="0">
                <a:latin typeface="Consolas" panose="020B0609020204030204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higherThanAverage</a:t>
            </a:r>
            <a:r>
              <a:rPr lang="en-US" sz="2000" b="1" dirty="0">
                <a:latin typeface="Consolas" panose="020B0609020204030204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SeparateLowerAndHigherNumbersThanAverageValue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1" noProof="1">
                <a:latin typeface="Consolas" panose="020B0609020204030204" pitchFamily="49" charset="0"/>
              </a:rPr>
              <a:t>lowerThanAverage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  <a:r>
              <a:rPr lang="en-US" sz="2000" b="1" noProof="1">
                <a:latin typeface="Consolas" panose="020B0609020204030204" pitchFamily="49" charset="0"/>
              </a:rPr>
              <a:t>higherThanAverage</a:t>
            </a:r>
            <a:r>
              <a:rPr lang="en-US" sz="2000" b="1" dirty="0">
                <a:latin typeface="Consolas" panose="020B0609020204030204" pitchFamily="49" charset="0"/>
              </a:rPr>
              <a:t>, numbers, average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C0599584-0DD5-9747-FAD3-DC18EEDF3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1176733"/>
            <a:ext cx="2465824" cy="804551"/>
          </a:xfrm>
          <a:prstGeom prst="wedgeRoundRectCallout">
            <a:avLst>
              <a:gd name="adj1" fmla="val -75245"/>
              <a:gd name="adj2" fmla="val 41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Няма</a:t>
            </a:r>
            <a:r>
              <a:rPr lang="en-US" sz="2200" b="1" dirty="0">
                <a:solidFill>
                  <a:schemeClr val="bg2"/>
                </a:solidFill>
              </a:rPr>
              <a:t> </a:t>
            </a:r>
            <a:r>
              <a:rPr lang="bg-BG" sz="2200" b="1" dirty="0">
                <a:solidFill>
                  <a:schemeClr val="bg2"/>
                </a:solidFill>
              </a:rPr>
              <a:t>магически числа</a:t>
            </a:r>
            <a:r>
              <a:rPr lang="en-US" sz="2200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DCEB612-D4F1-9919-BFB4-700318AC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911" y="4632960"/>
            <a:ext cx="2150129" cy="1048307"/>
          </a:xfrm>
          <a:prstGeom prst="wedgeRoundRectCallout">
            <a:avLst>
              <a:gd name="adj1" fmla="val -64518"/>
              <a:gd name="adj2" fmla="val -3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Добре </a:t>
            </a:r>
            <a:r>
              <a:rPr lang="bg-BG" sz="2200" b="1" dirty="0">
                <a:solidFill>
                  <a:schemeClr val="bg2"/>
                </a:solidFill>
              </a:rPr>
              <a:t>наименувани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променливи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1CE3091-1A0E-4636-2712-6EB21E564B04}"/>
              </a:ext>
            </a:extLst>
          </p:cNvPr>
          <p:cNvSpPr/>
          <p:nvPr/>
        </p:nvSpPr>
        <p:spPr>
          <a:xfrm>
            <a:off x="4841872" y="4786726"/>
            <a:ext cx="432048" cy="9191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FB87F21-EEFF-682F-7514-A4D3A250A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4080" y="4909416"/>
            <a:ext cx="2804160" cy="796493"/>
          </a:xfrm>
          <a:prstGeom prst="wedgeRoundRectCallout">
            <a:avLst>
              <a:gd name="adj1" fmla="val -51067"/>
              <a:gd name="adj2" fmla="val 96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200" b="1" dirty="0">
                <a:solidFill>
                  <a:schemeClr val="bg2"/>
                </a:solidFill>
              </a:rPr>
              <a:t>Предишната част 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 заменена </a:t>
            </a:r>
            <a:r>
              <a:rPr lang="bg-BG" sz="2200" b="1" dirty="0">
                <a:solidFill>
                  <a:schemeClr val="bg2"/>
                </a:solidFill>
              </a:rPr>
              <a:t>с 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метод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D7129C-B62F-C60B-83EF-C4BFEADD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1184792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9A1A5-7180-E4AA-96BB-AE1055DBE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0BE703-21CD-A8C9-845B-D535C9E7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500" dirty="0"/>
              <a:t>Преработване на ниво твърдения </a:t>
            </a:r>
            <a:r>
              <a:rPr lang="en-US" sz="3500" dirty="0"/>
              <a:t>– </a:t>
            </a:r>
            <a:r>
              <a:rPr lang="bg-BG" sz="3500" dirty="0"/>
              <a:t>Лош пример</a:t>
            </a:r>
            <a:endParaRPr lang="en-US" sz="3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3EB4BB-993F-7452-3127-947DF7ABB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31" y="1218112"/>
            <a:ext cx="7474947" cy="1869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if (date &lt; SUMMER_START || date &gt; SUMMER_END)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charge = quantity *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winterRate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+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winterServiceCharge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else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charge = quantity *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summerRate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91706C71-D62D-FB32-A665-143E6DFC0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471" y="1219734"/>
            <a:ext cx="4320801" cy="720080"/>
          </a:xfrm>
          <a:prstGeom prst="wedgeRoundRectCallout">
            <a:avLst>
              <a:gd name="adj1" fmla="val -79322"/>
              <a:gd name="adj2" fmla="val -300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</a:rPr>
              <a:t>Преместете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сложния булев израз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в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добре наименувана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булева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функция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4EFF1-18FD-4856-F25D-B0E641093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31" y="3162106"/>
            <a:ext cx="4998887" cy="3641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DailyGreetings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(int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dayTime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string greeting = "";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if (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dayTime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&lt;= 8)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greeting = "Good Morning";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if (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dayTime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&gt;= 12)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greeting = "Good Afternoon";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…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return greeting;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DC70F2EB-741A-36E4-F48E-990809DF7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912" y="4340539"/>
            <a:ext cx="4608512" cy="1137316"/>
          </a:xfrm>
          <a:prstGeom prst="wedgeRoundRectCallout">
            <a:avLst>
              <a:gd name="adj1" fmla="val -61722"/>
              <a:gd name="adj2" fmla="val -208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Върнете се веднага</a:t>
            </a:r>
            <a:r>
              <a:rPr lang="ru-RU" sz="2000" b="1" dirty="0">
                <a:solidFill>
                  <a:schemeClr val="bg2"/>
                </a:solidFill>
              </a:rPr>
              <a:t>, когато знаете отговора,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2"/>
                </a:solidFill>
              </a:rPr>
              <a:t>вместо да задавате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върната стойност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FE0BBC7B-CF32-F79A-6F2E-C227943E9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638" y="2223902"/>
            <a:ext cx="3554980" cy="1160227"/>
          </a:xfrm>
          <a:prstGeom prst="wedgeRoundRectCallout">
            <a:avLst>
              <a:gd name="adj1" fmla="val -19742"/>
              <a:gd name="adj2" fmla="val 269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  <a:latin typeface="+mj-lt"/>
              </a:rPr>
              <a:t>Използвайте</a:t>
            </a:r>
            <a:r>
              <a:rPr lang="en-US" sz="20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break</a:t>
            </a:r>
            <a:r>
              <a:rPr lang="en-US" sz="20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bg-BG" sz="2000" b="1" dirty="0">
                <a:solidFill>
                  <a:schemeClr val="bg2"/>
                </a:solidFill>
                <a:latin typeface="+mj-lt"/>
              </a:rPr>
              <a:t>или</a:t>
            </a:r>
            <a:r>
              <a:rPr lang="en-US" sz="20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return</a:t>
            </a:r>
            <a:b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</a:b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вместо </a:t>
            </a:r>
            <a:r>
              <a:rPr lang="ru-RU" sz="2000" b="1" dirty="0">
                <a:solidFill>
                  <a:schemeClr val="bg2"/>
                </a:solidFill>
                <a:latin typeface="+mj-lt"/>
                <a:cs typeface="Consolas" panose="020B0609020204030204" pitchFamily="49" charset="0"/>
              </a:rPr>
              <a:t>контролна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ru-RU" sz="2000" b="1" dirty="0">
                <a:solidFill>
                  <a:schemeClr val="bg2"/>
                </a:solidFill>
                <a:latin typeface="+mj-lt"/>
                <a:cs typeface="Consolas" panose="020B0609020204030204" pitchFamily="49" charset="0"/>
              </a:rPr>
              <a:t>променлива за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цикъл</a:t>
            </a:r>
            <a:endParaRPr lang="en-US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F6B02A29-79A3-FA95-F9B6-CB187288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945" y="3336370"/>
            <a:ext cx="2489933" cy="816423"/>
          </a:xfrm>
          <a:prstGeom prst="wedgeRoundRectCallout">
            <a:avLst>
              <a:gd name="adj1" fmla="val -4028"/>
              <a:gd name="adj2" fmla="val 23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</a:rPr>
              <a:t>Заменете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условията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с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полиморфизъм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CA33DD-6D24-CF4D-E42E-87C19D98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40" y="6079236"/>
            <a:ext cx="830704" cy="8164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DE457-151C-DD7B-3E72-3D1E119F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174" y="2455679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69560-D63E-4A6F-B0CD-7656A54D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8A3B6-7024-411B-ACA6-3149D4D0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66" y="100750"/>
            <a:ext cx="9827354" cy="882654"/>
          </a:xfrm>
        </p:spPr>
        <p:txBody>
          <a:bodyPr>
            <a:noAutofit/>
          </a:bodyPr>
          <a:lstStyle/>
          <a:p>
            <a:r>
              <a:rPr lang="bg-BG" sz="3400" dirty="0"/>
              <a:t>Преработване на ниво твърдения </a:t>
            </a:r>
            <a:r>
              <a:rPr lang="en-US" sz="3400" dirty="0"/>
              <a:t>– </a:t>
            </a:r>
            <a:r>
              <a:rPr lang="bg-BG" sz="3400" dirty="0"/>
              <a:t>Добър пример</a:t>
            </a:r>
            <a:endParaRPr lang="en-US" sz="3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0C13A-A868-D813-4637-EF5169A9E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40" y="1256335"/>
            <a:ext cx="5379600" cy="21857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if (</a:t>
            </a:r>
            <a:r>
              <a:rPr lang="en-US" sz="2000" b="1" noProof="1">
                <a:latin typeface="Consolas" panose="020B0609020204030204" pitchFamily="49" charset="0"/>
              </a:rPr>
              <a:t>isSummer</a:t>
            </a:r>
            <a:r>
              <a:rPr lang="en-US" sz="2000" b="1" dirty="0">
                <a:latin typeface="Consolas" panose="020B0609020204030204" pitchFamily="49" charset="0"/>
              </a:rPr>
              <a:t>(date))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charge =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SummerCharge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latin typeface="Consolas" panose="020B0609020204030204" pitchFamily="49" charset="0"/>
              </a:rPr>
              <a:t>quantity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else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charge =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WinterCharge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latin typeface="Consolas" panose="020B0609020204030204" pitchFamily="49" charset="0"/>
              </a:rPr>
              <a:t>quantity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57E34F00-2686-F0BB-A6AB-B7F57D177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304" y="1622455"/>
            <a:ext cx="4371489" cy="720080"/>
          </a:xfrm>
          <a:prstGeom prst="wedgeRoundRectCallout">
            <a:avLst>
              <a:gd name="adj1" fmla="val 62571"/>
              <a:gd name="adj2" fmla="val 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Декомпозирани </a:t>
            </a:r>
            <a:r>
              <a:rPr lang="ru-RU" sz="2000" b="1" dirty="0">
                <a:solidFill>
                  <a:schemeClr val="bg2"/>
                </a:solidFill>
              </a:rPr>
              <a:t>са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сложните части </a:t>
            </a:r>
            <a:r>
              <a:rPr lang="ru-RU" sz="2000" b="1" dirty="0">
                <a:solidFill>
                  <a:schemeClr val="bg2"/>
                </a:solidFill>
              </a:rPr>
              <a:t>на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условния израз </a:t>
            </a:r>
            <a:r>
              <a:rPr lang="ru-RU" sz="2000" b="1" dirty="0">
                <a:solidFill>
                  <a:schemeClr val="bg2"/>
                </a:solidFill>
              </a:rPr>
              <a:t>в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отделни методи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11007-F132-0F30-B1C9-3332FAC3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75" y="3052988"/>
            <a:ext cx="4998887" cy="3493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string </a:t>
            </a:r>
            <a:r>
              <a:rPr lang="en-US" sz="2000" b="1" noProof="1">
                <a:latin typeface="Consolas" panose="020B0609020204030204" pitchFamily="49" charset="0"/>
              </a:rPr>
              <a:t>DailyGreetings</a:t>
            </a:r>
            <a:r>
              <a:rPr lang="en-US" sz="2000" b="1" dirty="0">
                <a:latin typeface="Consolas" panose="020B0609020204030204" pitchFamily="49" charset="0"/>
              </a:rPr>
              <a:t>(int </a:t>
            </a:r>
            <a:r>
              <a:rPr lang="en-US" sz="2000" b="1" noProof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if (</a:t>
            </a:r>
            <a:r>
              <a:rPr lang="en-US" sz="2000" b="1" noProof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 &lt;= 8)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"Good Morning";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if (</a:t>
            </a:r>
            <a:r>
              <a:rPr lang="en-US" sz="2000" b="1" noProof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 &gt;= 12)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"Good Afternoon";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...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"Good </a:t>
            </a:r>
            <a:r>
              <a:rPr lang="en-US" sz="2000" b="1" noProof="1">
                <a:latin typeface="Consolas" panose="020B0609020204030204" pitchFamily="49" charset="0"/>
              </a:rPr>
              <a:t>Nigth</a:t>
            </a:r>
            <a:r>
              <a:rPr lang="en-US" sz="2000" b="1" dirty="0">
                <a:latin typeface="Consolas" panose="020B0609020204030204" pitchFamily="49" charset="0"/>
              </a:rPr>
              <a:t>";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62BED130-2F3A-F8AE-40F4-A4D32D17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969" y="4081176"/>
            <a:ext cx="2415479" cy="1098014"/>
          </a:xfrm>
          <a:prstGeom prst="wedgeRoundRectCallout">
            <a:avLst>
              <a:gd name="adj1" fmla="val -81268"/>
              <a:gd name="adj2" fmla="val -291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E3F1530A-2CBD-762C-03F3-BCFEBB8B8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957" y="4081176"/>
            <a:ext cx="2428491" cy="1098014"/>
          </a:xfrm>
          <a:prstGeom prst="wedgeRoundRectCallout">
            <a:avLst>
              <a:gd name="adj1" fmla="val -77098"/>
              <a:gd name="adj2" fmla="val 43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Връща </a:t>
            </a:r>
            <a:r>
              <a:rPr lang="ru-RU" sz="2000" b="1" dirty="0">
                <a:solidFill>
                  <a:schemeClr val="bg2"/>
                </a:solidFill>
              </a:rPr>
              <a:t>се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веднага</a:t>
            </a:r>
            <a:r>
              <a:rPr lang="ru-RU" sz="2000" b="1" dirty="0">
                <a:solidFill>
                  <a:schemeClr val="bg2"/>
                </a:solidFill>
              </a:rPr>
              <a:t>,  когато се 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разбере отговорът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A45B0-BF4F-57C2-01C6-3E96E1DC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605" y="1124745"/>
            <a:ext cx="813808" cy="7964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A0AC29-0A56-52F5-A397-9855FA32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5969480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AFEAF-FAF5-AA32-C10D-8EB9609A3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4F37D5-1FBA-58C4-38AB-5113374C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66" y="100750"/>
            <a:ext cx="9715594" cy="882654"/>
          </a:xfrm>
        </p:spPr>
        <p:txBody>
          <a:bodyPr>
            <a:normAutofit fontScale="90000"/>
          </a:bodyPr>
          <a:lstStyle/>
          <a:p>
            <a:r>
              <a:rPr lang="bg-BG" sz="4000" dirty="0"/>
              <a:t>Преработване на ниво методи </a:t>
            </a:r>
            <a:r>
              <a:rPr lang="en-US" sz="4000" dirty="0"/>
              <a:t>– </a:t>
            </a:r>
            <a:r>
              <a:rPr lang="bg-BG" sz="4000" dirty="0"/>
              <a:t>Лош пример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FC8894-9FA2-E41B-ED76-7CF56C634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42" y="1121696"/>
            <a:ext cx="6912170" cy="1740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void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PrtOwn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this.PrintBanner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5000"/>
              </a:lnSpc>
            </a:pPr>
            <a:endParaRPr lang="en-US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("name: " +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this.Name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("amount: " +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this.GetAmount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ED2D558B-58C3-C8BD-2620-93EA07F88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6" y="1124062"/>
            <a:ext cx="2952328" cy="517993"/>
          </a:xfrm>
          <a:prstGeom prst="wedgeRoundRectCallout">
            <a:avLst>
              <a:gd name="adj1" fmla="val -60599"/>
              <a:gd name="adj2" fmla="val -176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Преименувайте метода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D6DF9CF-3885-40E4-BF57-3942DEF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120" y="1778000"/>
            <a:ext cx="4338400" cy="514339"/>
          </a:xfrm>
          <a:prstGeom prst="wedgeRoundRectCallout">
            <a:avLst>
              <a:gd name="adj1" fmla="val -59892"/>
              <a:gd name="adj2" fmla="val 464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Извлечете метод </a:t>
            </a:r>
            <a:r>
              <a:rPr lang="ru-RU" sz="2000" b="1" dirty="0">
                <a:solidFill>
                  <a:schemeClr val="bg2"/>
                </a:solidFill>
              </a:rPr>
              <a:t>/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вмъкнете метод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C04471-20F9-7559-CA0C-B537F1505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42" y="2919292"/>
            <a:ext cx="5655936" cy="36245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FoundPerson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(string[] people)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for (int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= 0;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&lt;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people.Length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;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if (people[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].Equals("Don"))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    return "Don";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if (people[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].Equals("John"))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    return "John";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return "Not Found";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C8769B1E-8588-44DC-E211-750326249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4382" y="2816914"/>
            <a:ext cx="4250010" cy="545202"/>
          </a:xfrm>
          <a:prstGeom prst="wedgeRoundRectCallout">
            <a:avLst>
              <a:gd name="adj1" fmla="val -69190"/>
              <a:gd name="adj2" fmla="val -19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Добавете</a:t>
            </a:r>
            <a:r>
              <a:rPr lang="en-US" sz="2000" b="1" dirty="0">
                <a:solidFill>
                  <a:schemeClr val="bg2"/>
                </a:solidFill>
              </a:rPr>
              <a:t> /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премахнете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bg-BG" sz="2000" b="1" dirty="0">
                <a:solidFill>
                  <a:schemeClr val="bg2"/>
                </a:solidFill>
              </a:rPr>
              <a:t>параметър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C230A94D-38AF-F8EC-F713-2C1A48E7E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994" y="3510280"/>
            <a:ext cx="3680433" cy="736097"/>
          </a:xfrm>
          <a:prstGeom prst="wedgeRoundRectCallout">
            <a:avLst>
              <a:gd name="adj1" fmla="val -33322"/>
              <a:gd name="adj2" fmla="val -43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</a:rPr>
              <a:t>Комбинирайте сходни методи като ги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параметризирате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AE185572-4D20-DD37-8045-486AA0A96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407" y="4436080"/>
            <a:ext cx="3186050" cy="1360786"/>
          </a:xfrm>
          <a:prstGeom prst="wedgeRoundRectCallout">
            <a:avLst>
              <a:gd name="adj1" fmla="val -41727"/>
              <a:gd name="adj2" fmla="val -44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2"/>
                </a:solidFill>
              </a:rPr>
              <a:t>Разделете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методите</a:t>
            </a:r>
            <a:r>
              <a:rPr lang="bg-BG" sz="2000" b="1" dirty="0">
                <a:solidFill>
                  <a:schemeClr val="bg2"/>
                </a:solidFill>
              </a:rPr>
              <a:t>, чието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поведение</a:t>
            </a:r>
            <a:r>
              <a:rPr lang="bg-BG" sz="2000" b="1" dirty="0">
                <a:solidFill>
                  <a:schemeClr val="bg2"/>
                </a:solidFill>
              </a:rPr>
              <a:t> е зависимо от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подадените параметри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5A6AECF0-1EB3-2F3F-0122-EEA00A2A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048" y="4041087"/>
            <a:ext cx="2808312" cy="704718"/>
          </a:xfrm>
          <a:prstGeom prst="wedgeRoundRectCallout">
            <a:avLst>
              <a:gd name="adj1" fmla="val -27770"/>
              <a:gd name="adj2" fmla="val 170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Измислете </a:t>
            </a:r>
            <a:r>
              <a:rPr lang="bg-BG" sz="2000" b="1" dirty="0">
                <a:solidFill>
                  <a:schemeClr val="bg2"/>
                </a:solidFill>
              </a:rPr>
              <a:t>по-прост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алгоритъм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9C39AEEC-C359-CE20-8D07-8C03114DD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344" y="5162884"/>
            <a:ext cx="3012017" cy="704717"/>
          </a:xfrm>
          <a:prstGeom prst="wedgeRoundRectCallout">
            <a:avLst>
              <a:gd name="adj1" fmla="val -41727"/>
              <a:gd name="adj2" fmla="val -44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Подайте </a:t>
            </a:r>
            <a:r>
              <a:rPr lang="ru-RU" sz="2000" b="1" dirty="0">
                <a:solidFill>
                  <a:schemeClr val="bg2"/>
                </a:solidFill>
              </a:rPr>
              <a:t>цял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обект</a:t>
            </a:r>
            <a:r>
              <a:rPr lang="ru-RU" sz="2000" b="1" dirty="0">
                <a:solidFill>
                  <a:schemeClr val="bg2"/>
                </a:solidFill>
              </a:rPr>
              <a:t>,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2"/>
                </a:solidFill>
              </a:rPr>
              <a:t>а</a:t>
            </a:r>
            <a:r>
              <a:rPr lang="ru-RU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не конкретни полета</a:t>
            </a:r>
            <a:endParaRPr lang="en-US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F8F496-F243-4958-54DF-E11B2113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74" y="6098789"/>
            <a:ext cx="830704" cy="8164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BEA2A3-289D-D192-35AB-961EE276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58" y="1060395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69560-D63E-4A6F-B0CD-7656A54D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8A3B6-7024-411B-ACA6-3149D4D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sz="4000" dirty="0"/>
              <a:t>Преработване на ниво методи </a:t>
            </a:r>
            <a:r>
              <a:rPr lang="en-US" sz="4000" dirty="0"/>
              <a:t>– </a:t>
            </a:r>
            <a:r>
              <a:rPr lang="bg-BG" sz="4000" dirty="0"/>
              <a:t>Добър пример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0FA62D-13E3-222E-12CE-1E99B4B26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187" y="1146558"/>
            <a:ext cx="6929298" cy="2682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void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PrintOwing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noProof="1">
                <a:latin typeface="Consolas" panose="020B0609020204030204" pitchFamily="49" charset="0"/>
              </a:rPr>
              <a:t>this.PrintBanner</a:t>
            </a:r>
            <a:r>
              <a:rPr lang="en-US" b="1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noProof="1">
                <a:latin typeface="Consolas" panose="020B0609020204030204" pitchFamily="49" charset="0"/>
              </a:rPr>
              <a:t>this.PrintDetails</a:t>
            </a:r>
            <a:r>
              <a:rPr lang="en-US" b="1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void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PrintDetails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noProof="1">
                <a:latin typeface="Consolas" panose="020B0609020204030204" pitchFamily="49" charset="0"/>
              </a:rPr>
              <a:t>    Console.WriteLine</a:t>
            </a:r>
            <a:r>
              <a:rPr lang="en-US" b="1" dirty="0">
                <a:latin typeface="Consolas" panose="020B0609020204030204" pitchFamily="49" charset="0"/>
              </a:rPr>
              <a:t>("name: " + </a:t>
            </a:r>
            <a:r>
              <a:rPr lang="en-US" b="1" noProof="1">
                <a:latin typeface="Consolas" panose="020B0609020204030204" pitchFamily="49" charset="0"/>
              </a:rPr>
              <a:t>this.Name</a:t>
            </a:r>
            <a:r>
              <a:rPr lang="en-US" b="1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("amount: " + </a:t>
            </a:r>
            <a:r>
              <a:rPr lang="en-US" b="1" noProof="1">
                <a:latin typeface="Consolas" panose="020B0609020204030204" pitchFamily="49" charset="0"/>
              </a:rPr>
              <a:t>this.GetAmount</a:t>
            </a:r>
            <a:r>
              <a:rPr lang="en-US" b="1" dirty="0"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3A2E7BF2-11A4-B09C-AFB4-835A052EF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51790"/>
            <a:ext cx="2128142" cy="506687"/>
          </a:xfrm>
          <a:prstGeom prst="wedgeRoundRectCallout">
            <a:avLst>
              <a:gd name="adj1" fmla="val 69539"/>
              <a:gd name="adj2" fmla="val -359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200" b="1" dirty="0">
                <a:solidFill>
                  <a:schemeClr val="bg2"/>
                </a:solidFill>
              </a:rPr>
              <a:t>По-добро име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E7993E88-11BF-2B92-6BB9-0792E91EF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2480854"/>
            <a:ext cx="2128142" cy="506687"/>
          </a:xfrm>
          <a:prstGeom prst="wedgeRoundRectCallout">
            <a:avLst>
              <a:gd name="adj1" fmla="val 70917"/>
              <a:gd name="adj2" fmla="val -73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Отделен метод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B80DC-CC99-BBFF-8A65-FCC34B68A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9" y="3870460"/>
            <a:ext cx="7296336" cy="2918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FoundPerson</a:t>
            </a:r>
            <a:r>
              <a:rPr lang="en-US" b="1" dirty="0">
                <a:latin typeface="Consolas" panose="020B0609020204030204" pitchFamily="49" charset="0"/>
              </a:rPr>
              <a:t>(string[] people, string[] candidates)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for (int 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 = 0; 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 &lt; </a:t>
            </a:r>
            <a:r>
              <a:rPr lang="en-US" b="1" noProof="1">
                <a:latin typeface="Consolas" panose="020B0609020204030204" pitchFamily="49" charset="0"/>
              </a:rPr>
              <a:t>people.Length</a:t>
            </a:r>
            <a:r>
              <a:rPr lang="en-US" b="1" dirty="0">
                <a:latin typeface="Consolas" panose="020B0609020204030204" pitchFamily="49" charset="0"/>
              </a:rPr>
              <a:t>; </a:t>
            </a:r>
            <a:r>
              <a:rPr lang="en-US" b="1" noProof="1">
                <a:latin typeface="Consolas" panose="020B0609020204030204" pitchFamily="49" charset="0"/>
              </a:rPr>
              <a:t>i++)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if (</a:t>
            </a:r>
            <a:r>
              <a:rPr lang="en-US" b="1" noProof="1">
                <a:latin typeface="Consolas" panose="020B0609020204030204" pitchFamily="49" charset="0"/>
              </a:rPr>
              <a:t>candidates.Contains</a:t>
            </a:r>
            <a:r>
              <a:rPr lang="en-US" b="1" dirty="0">
                <a:latin typeface="Consolas" panose="020B0609020204030204" pitchFamily="49" charset="0"/>
              </a:rPr>
              <a:t>(people[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]))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    return people[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return "Not Found";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2CD07EDC-862C-FEE4-9AAD-A026C5AAF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22" y="4358033"/>
            <a:ext cx="3392197" cy="539087"/>
          </a:xfrm>
          <a:prstGeom prst="wedgeRoundRectCallout">
            <a:avLst>
              <a:gd name="adj1" fmla="val -50333"/>
              <a:gd name="adj2" fmla="val -785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200" b="1" dirty="0">
                <a:solidFill>
                  <a:schemeClr val="bg2"/>
                </a:solidFill>
              </a:rPr>
              <a:t>Добавя нов 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8370D0E2-CA9A-1489-7CD6-E3E0F0251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5097793"/>
            <a:ext cx="3126224" cy="539087"/>
          </a:xfrm>
          <a:prstGeom prst="wedgeRoundRectCallout">
            <a:avLst>
              <a:gd name="adj1" fmla="val -47833"/>
              <a:gd name="adj2" fmla="val -765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Опростен алгоритъм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49AE4-E8CB-9434-F86C-56C28B99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714" y="1043586"/>
            <a:ext cx="813808" cy="796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2E8DA-EDBC-5BCC-D827-2914674C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401" y="6061508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5CFE1-3B60-0B00-0709-F62DF52F3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962C46-53B2-8981-471F-31F74B85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sz="4000" dirty="0"/>
              <a:t>Преработване на ниво класове </a:t>
            </a:r>
            <a:r>
              <a:rPr lang="en-US" sz="4000" dirty="0"/>
              <a:t>– </a:t>
            </a:r>
            <a:r>
              <a:rPr lang="bg-BG" sz="4000" dirty="0"/>
              <a:t>Лош пример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4145C-6689-C91C-EE80-D6A56EF9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0" y="1233913"/>
            <a:ext cx="7394183" cy="5500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public class LocalCourse : Course, ILocalCourse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string Lab { get; set; }</a:t>
            </a:r>
          </a:p>
          <a:p>
            <a:pPr>
              <a:lnSpc>
                <a:spcPct val="75000"/>
              </a:lnSpc>
              <a:spcBef>
                <a:spcPts val="600"/>
              </a:spcBef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StringBuilder sb = new StringBuilder();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sb.Append(this.GetType().Name);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sb.AppendFormat("(Name={0}", this.Name);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if (!(this.Teacher == null))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sb.AppendFormat("; Teacher={0}", this.Teacher.Name);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sb.AppendFormat("; Lab={0})", this.Lab);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return sb.ToString();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string Town { get; set; }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StringBuilder sb = new StringBuilder();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sb.Append(this.GetType().Name);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sb.AppendFormat("(Name={0}", this.Name);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if (!(this.Teacher == null))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sb.AppendFormat("; Teacher={0}", this.Teacher.Name);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sb.AppendFormat("; Town={0})", this.Town);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return sb.ToString();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187A4B8-C466-83AE-B088-799A1B6BD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137" y="5197106"/>
            <a:ext cx="3594642" cy="519796"/>
          </a:xfrm>
          <a:prstGeom prst="wedgeRoundRectCallout">
            <a:avLst>
              <a:gd name="adj1" fmla="val 29623"/>
              <a:gd name="adj2" fmla="val -2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Използвайте </a:t>
            </a:r>
            <a:r>
              <a:rPr lang="bg-BG" sz="2200" b="1" dirty="0">
                <a:solidFill>
                  <a:schemeClr val="bg2"/>
                </a:solidFill>
              </a:rPr>
              <a:t>наследяване</a:t>
            </a:r>
            <a:endParaRPr lang="en-US" sz="2200" b="1" dirty="0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B044B720-AEA1-AF95-F6AE-50B6053C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681" y="1163557"/>
            <a:ext cx="3242934" cy="882654"/>
          </a:xfrm>
          <a:prstGeom prst="wedgeRoundRectCallout">
            <a:avLst>
              <a:gd name="adj1" fmla="val 32245"/>
              <a:gd name="adj2" fmla="val -205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200" b="1" dirty="0">
                <a:solidFill>
                  <a:schemeClr val="bg2"/>
                </a:solidFill>
              </a:rPr>
              <a:t>Променете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структурата </a:t>
            </a:r>
            <a:r>
              <a:rPr lang="bg-BG" sz="2200" b="1" dirty="0">
                <a:solidFill>
                  <a:schemeClr val="bg2"/>
                </a:solidFill>
              </a:rPr>
              <a:t>на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класа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21543A09-A4DB-24E4-5E3B-A3481A33F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358" y="3731771"/>
            <a:ext cx="3594642" cy="920755"/>
          </a:xfrm>
          <a:prstGeom prst="wedgeRoundRectCallout">
            <a:avLst>
              <a:gd name="adj1" fmla="val 19397"/>
              <a:gd name="adj2" fmla="val -108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Комбинирайте </a:t>
            </a:r>
            <a:r>
              <a:rPr lang="bg-BG" sz="2200" b="1" dirty="0">
                <a:solidFill>
                  <a:schemeClr val="bg2"/>
                </a:solidFill>
              </a:rPr>
              <a:t>подобния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200" b="1" dirty="0">
                <a:solidFill>
                  <a:schemeClr val="bg2"/>
                </a:solidFill>
              </a:rPr>
              <a:t>код в 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супер клас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66283F60-C0EA-71D4-73FD-BFE6EF480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165" y="2179079"/>
            <a:ext cx="3353115" cy="1008112"/>
          </a:xfrm>
          <a:prstGeom prst="wedgeRoundRectCallout">
            <a:avLst>
              <a:gd name="adj1" fmla="val -28577"/>
              <a:gd name="adj2" fmla="val 106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Издигане </a:t>
            </a:r>
            <a:r>
              <a:rPr lang="bg-BG" sz="2200" b="1" dirty="0">
                <a:solidFill>
                  <a:schemeClr val="bg2"/>
                </a:solidFill>
              </a:rPr>
              <a:t>на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членовете </a:t>
            </a:r>
            <a:r>
              <a:rPr lang="bg-BG" sz="2200" b="1" dirty="0">
                <a:solidFill>
                  <a:schemeClr val="bg2"/>
                </a:solidFill>
              </a:rPr>
              <a:t>в</a:t>
            </a:r>
            <a:r>
              <a:rPr lang="bg-BG" sz="2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йерархията</a:t>
            </a:r>
            <a:endParaRPr lang="en-US" sz="2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868100-3E0E-42B4-55A7-21FAF0ED4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687" y="2175324"/>
            <a:ext cx="6375450" cy="1395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755A41-DFD0-68F7-15B2-6B6A377AC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104" y="4913970"/>
            <a:ext cx="6375450" cy="1395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38C0B9B3-E8A0-4C12-5E63-8398DC1C5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881" y="1524909"/>
            <a:ext cx="2345248" cy="541622"/>
          </a:xfrm>
          <a:prstGeom prst="wedgeRoundRectCallout">
            <a:avLst>
              <a:gd name="adj1" fmla="val -32193"/>
              <a:gd name="adj2" fmla="val 738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Повтарящ се код</a:t>
            </a:r>
            <a:endParaRPr lang="en-US" sz="2200" b="1" noProof="1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B1798957-2A91-8EC8-9295-9D340DFD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161" y="4287519"/>
            <a:ext cx="2294736" cy="473799"/>
          </a:xfrm>
          <a:prstGeom prst="wedgeRoundRectCallout">
            <a:avLst>
              <a:gd name="adj1" fmla="val -35199"/>
              <a:gd name="adj2" fmla="val 832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bg2"/>
                </a:solidFill>
                <a:cs typeface="Consolas" pitchFamily="49" charset="0"/>
              </a:rPr>
              <a:t>Повтарящ се код</a:t>
            </a:r>
            <a:endParaRPr lang="en-US" sz="2200" b="1" noProof="1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FC3AC2-8B7E-0551-AE09-42DE2895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800" y="1045729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EF097-1A8D-9642-C70E-6F58EA0AD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43C7B-131D-6EE2-DF5A-2803BCA9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46" y="100750"/>
            <a:ext cx="9949274" cy="882654"/>
          </a:xfrm>
        </p:spPr>
        <p:txBody>
          <a:bodyPr>
            <a:noAutofit/>
          </a:bodyPr>
          <a:lstStyle/>
          <a:p>
            <a:r>
              <a:rPr lang="bg-BG" sz="3600" dirty="0"/>
              <a:t>Преработване на ниво класове </a:t>
            </a:r>
            <a:r>
              <a:rPr lang="en-US" sz="3600" dirty="0"/>
              <a:t>– </a:t>
            </a:r>
            <a:r>
              <a:rPr lang="bg-BG" sz="3600" dirty="0"/>
              <a:t>Добър пример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8F606-E57B-F059-AC61-EC9306D9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484785"/>
            <a:ext cx="11017224" cy="4740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LocalCourse : Course, ILocalCourse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string Lab { get; set; 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base.ToString()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+ "; Lab=" + this.Lab + ")";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string Town { get; set; 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base.ToString() + "; Town=" + this.Town + ")";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738BF9F-CC30-8D2D-65C2-CE31983EE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033" y="1818640"/>
            <a:ext cx="4246487" cy="1085546"/>
          </a:xfrm>
          <a:prstGeom prst="wedgeRoundRectCallout">
            <a:avLst>
              <a:gd name="adj1" fmla="val -64385"/>
              <a:gd name="adj2" fmla="val 614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2"/>
                </a:solidFill>
              </a:rPr>
              <a:t>Когато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презаписвате</a:t>
            </a:r>
            <a:r>
              <a:rPr lang="bg-BG" sz="2400" b="1" dirty="0">
                <a:solidFill>
                  <a:schemeClr val="bg2"/>
                </a:solidFill>
              </a:rPr>
              <a:t> методи, извикайте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базовия метод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C1A9F-518C-39AB-78B0-C33F66A6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781" y="5517233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2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8827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Добро поведение</a:t>
            </a:r>
            <a:endParaRPr lang="en-US" sz="3600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bg-BG" sz="3600" dirty="0"/>
              <a:t>В съответствие с </a:t>
            </a:r>
            <a:r>
              <a:rPr lang="bg-BG" sz="3600" b="1" dirty="0">
                <a:solidFill>
                  <a:schemeClr val="bg1"/>
                </a:solidFill>
              </a:rPr>
              <a:t>изискванията</a:t>
            </a:r>
            <a:endParaRPr lang="en-US" sz="3600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Стабилен</a:t>
            </a:r>
            <a:r>
              <a:rPr lang="en-US" sz="3600" dirty="0"/>
              <a:t>, </a:t>
            </a:r>
            <a:r>
              <a:rPr lang="bg-BG" sz="3600" dirty="0"/>
              <a:t>няма увисвания и грешки</a:t>
            </a:r>
            <a:endParaRPr lang="en-US" sz="3600" dirty="0"/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Без грешки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/>
              <a:t>– </a:t>
            </a:r>
            <a:r>
              <a:rPr lang="bg-BG" sz="3600" dirty="0"/>
              <a:t>работи както трябва</a:t>
            </a:r>
            <a:endParaRPr lang="en-US" sz="3600" dirty="0"/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ru-RU" sz="3600" b="1" dirty="0">
                <a:solidFill>
                  <a:schemeClr val="bg1"/>
                </a:solidFill>
              </a:rPr>
              <a:t>Правилен отговор </a:t>
            </a:r>
            <a:r>
              <a:rPr lang="ru-RU" sz="3600" dirty="0"/>
              <a:t>при неправилна</a:t>
            </a:r>
            <a:br>
              <a:rPr lang="ru-RU" sz="3600" dirty="0"/>
            </a:br>
            <a:r>
              <a:rPr lang="ru-RU" sz="3600" dirty="0"/>
              <a:t>употреба</a:t>
            </a:r>
            <a:endParaRPr lang="en-US" sz="3600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bg-BG" sz="3600" dirty="0"/>
              <a:t>Лесен за </a:t>
            </a:r>
            <a:r>
              <a:rPr lang="bg-BG" sz="3600" b="1" dirty="0">
                <a:solidFill>
                  <a:schemeClr val="bg1"/>
                </a:solidFill>
              </a:rPr>
              <a:t>поддръжка </a:t>
            </a:r>
            <a:r>
              <a:rPr lang="bg-BG" sz="3600" dirty="0"/>
              <a:t>и </a:t>
            </a:r>
            <a:r>
              <a:rPr lang="bg-BG" sz="3600" b="1" dirty="0">
                <a:solidFill>
                  <a:schemeClr val="bg1"/>
                </a:solidFill>
              </a:rPr>
              <a:t>промяна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Характеристики на качествения код (4)</a:t>
            </a:r>
            <a:endParaRPr lang="en-US" sz="4000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D628501-DF4F-2AEA-C15C-F03D237B5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958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Какво научихме днес? 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F65497F-8390-E755-AB72-B3833FFD5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F585A7-B547-8272-A97C-FE01081B6424}"/>
              </a:ext>
            </a:extLst>
          </p:cNvPr>
          <p:cNvGrpSpPr/>
          <p:nvPr/>
        </p:nvGrpSpPr>
        <p:grpSpPr>
          <a:xfrm>
            <a:off x="373346" y="1296697"/>
            <a:ext cx="11352686" cy="4950457"/>
            <a:chOff x="540767" y="1696736"/>
            <a:chExt cx="3675941" cy="4405146"/>
          </a:xfrm>
        </p:grpSpPr>
        <p:sp>
          <p:nvSpPr>
            <p:cNvPr id="8" name="Rounded Rectangle 16">
              <a:extLst>
                <a:ext uri="{FF2B5EF4-FFF2-40B4-BE49-F238E27FC236}">
                  <a16:creationId xmlns:a16="http://schemas.microsoft.com/office/drawing/2014/main" id="{40E94EEB-6CDD-B2A3-E22E-361650B3D667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051C510A-D68F-6A69-8BD0-8D5BA4BC97B8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1636E0-EAEB-B4E6-B03C-B9F49133DB70}"/>
              </a:ext>
            </a:extLst>
          </p:cNvPr>
          <p:cNvGrpSpPr/>
          <p:nvPr/>
        </p:nvGrpSpPr>
        <p:grpSpPr>
          <a:xfrm>
            <a:off x="292988" y="1196124"/>
            <a:ext cx="11735169" cy="5467866"/>
            <a:chOff x="472011" y="1508786"/>
            <a:chExt cx="3799787" cy="4865561"/>
          </a:xfrm>
        </p:grpSpPr>
        <p:sp>
          <p:nvSpPr>
            <p:cNvPr id="12" name="Rounded Rectangle 10">
              <a:extLst>
                <a:ext uri="{FF2B5EF4-FFF2-40B4-BE49-F238E27FC236}">
                  <a16:creationId xmlns:a16="http://schemas.microsoft.com/office/drawing/2014/main" id="{9F7BC1C0-6EFC-A6E8-1F56-FEA7176BF992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3" name="Rounded Rectangle 16">
              <a:extLst>
                <a:ext uri="{FF2B5EF4-FFF2-40B4-BE49-F238E27FC236}">
                  <a16:creationId xmlns:a16="http://schemas.microsoft.com/office/drawing/2014/main" id="{06807D23-AE56-66BB-9BDA-0E306ADF4C5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DCD35136-B2B8-AD3A-DB76-4CF367BB8B5B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BE67804-69BA-1991-5DFF-08222B5D5DC2}"/>
              </a:ext>
            </a:extLst>
          </p:cNvPr>
          <p:cNvSpPr txBox="1">
            <a:spLocks/>
          </p:cNvSpPr>
          <p:nvPr/>
        </p:nvSpPr>
        <p:spPr>
          <a:xfrm>
            <a:off x="819780" y="1391674"/>
            <a:ext cx="10906254" cy="500763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80" indent="-457200" latinLnBrk="0">
              <a:lnSpc>
                <a:spcPct val="95000"/>
              </a:lnSpc>
              <a:buClr>
                <a:schemeClr val="bg2"/>
              </a:buClr>
            </a:pP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Качествен код </a:t>
            </a:r>
            <a:r>
              <a:rPr lang="en-US" sz="2600" dirty="0">
                <a:solidFill>
                  <a:schemeClr val="bg2"/>
                </a:solidFill>
              </a:rPr>
              <a:t>–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коректен</a:t>
            </a:r>
            <a:r>
              <a:rPr lang="bg-BG" sz="2600" dirty="0">
                <a:solidFill>
                  <a:schemeClr val="bg2"/>
                </a:solidFill>
              </a:rPr>
              <a:t> и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четим</a:t>
            </a:r>
            <a:endParaRPr lang="en-US" sz="26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600" dirty="0">
                <a:solidFill>
                  <a:schemeClr val="bg2"/>
                </a:solidFill>
              </a:rPr>
              <a:t>Използвайте смислени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имена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на променливи, параметри, методи и класове</a:t>
            </a:r>
            <a:endParaRPr lang="bg-BG" sz="26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en-US" sz="2600" dirty="0">
                <a:solidFill>
                  <a:schemeClr val="bg2"/>
                </a:solidFill>
              </a:rPr>
              <a:t> –</a:t>
            </a:r>
            <a:r>
              <a:rPr lang="bg-BG" sz="2600" dirty="0">
                <a:solidFill>
                  <a:schemeClr val="bg2"/>
                </a:solidFill>
              </a:rPr>
              <a:t> логическо разделяне на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свързани блокове от код </a:t>
            </a:r>
            <a:r>
              <a:rPr lang="bg-BG" sz="2600" dirty="0">
                <a:solidFill>
                  <a:schemeClr val="bg2"/>
                </a:solidFill>
              </a:rPr>
              <a:t>+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самодокументиращ</a:t>
            </a:r>
            <a:r>
              <a:rPr lang="bg-BG" sz="2600" dirty="0">
                <a:solidFill>
                  <a:schemeClr val="bg2"/>
                </a:solidFill>
              </a:rPr>
              <a:t> се код</a:t>
            </a:r>
            <a:endParaRPr lang="en-US" sz="26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600" dirty="0">
                <a:solidFill>
                  <a:schemeClr val="bg2"/>
                </a:solidFill>
              </a:rPr>
              <a:t>Пишете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кратки изрази </a:t>
            </a:r>
            <a:r>
              <a:rPr lang="bg-BG" sz="2600" dirty="0">
                <a:solidFill>
                  <a:schemeClr val="bg2"/>
                </a:solidFill>
              </a:rPr>
              <a:t>и използвайте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константи</a:t>
            </a:r>
            <a:r>
              <a:rPr lang="bg-BG" sz="2600" dirty="0">
                <a:solidFill>
                  <a:schemeClr val="bg2"/>
                </a:solidFill>
              </a:rPr>
              <a:t>, за да избегнете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магически стойности</a:t>
            </a: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Чисто написани класове </a:t>
            </a:r>
            <a:r>
              <a:rPr lang="en-US" sz="2600" dirty="0">
                <a:solidFill>
                  <a:schemeClr val="bg2"/>
                </a:solidFill>
              </a:rPr>
              <a:t>– </a:t>
            </a:r>
            <a:r>
              <a:rPr lang="bg-BG" sz="2600" dirty="0">
                <a:solidFill>
                  <a:schemeClr val="bg2"/>
                </a:solidFill>
              </a:rPr>
              <a:t>използвайте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OOP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принципите</a:t>
            </a:r>
            <a:r>
              <a:rPr lang="en-US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силен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 cohesion</a:t>
            </a:r>
            <a:r>
              <a:rPr lang="en-US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слаб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coupling</a:t>
            </a: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Преработването </a:t>
            </a:r>
            <a:r>
              <a:rPr lang="bg-BG" sz="2600" dirty="0">
                <a:solidFill>
                  <a:schemeClr val="bg2"/>
                </a:solidFill>
              </a:rPr>
              <a:t>прави лошия код добър, като </a:t>
            </a:r>
            <a:r>
              <a:rPr lang="bg-BG" sz="2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не променя </a:t>
            </a:r>
            <a:r>
              <a:rPr lang="bg-BG" sz="2600" dirty="0">
                <a:solidFill>
                  <a:schemeClr val="bg2"/>
                </a:solidFill>
              </a:rPr>
              <a:t>неговото поведение</a:t>
            </a:r>
            <a:endParaRPr lang="en-US" sz="2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4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Въпроси?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70594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86F1241-4467-4A33-8F42-658BD1961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69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62025" y="1167931"/>
            <a:ext cx="11815018" cy="5561125"/>
          </a:xfrm>
        </p:spPr>
        <p:txBody>
          <a:bodyPr>
            <a:noAutofit/>
          </a:bodyPr>
          <a:lstStyle/>
          <a:p>
            <a:r>
              <a:rPr lang="bg-BG" sz="3200" dirty="0"/>
              <a:t>Какво прави този код</a:t>
            </a:r>
            <a:r>
              <a:rPr lang="en-US" sz="3200" dirty="0"/>
              <a:t>? </a:t>
            </a:r>
            <a:r>
              <a:rPr lang="bg-BG" sz="3200" b="1" dirty="0">
                <a:solidFill>
                  <a:schemeClr val="bg1"/>
                </a:solidFill>
              </a:rPr>
              <a:t>Работи</a:t>
            </a:r>
            <a:r>
              <a:rPr lang="bg-BG" sz="3200" dirty="0"/>
              <a:t> ли правилно?</a:t>
            </a:r>
            <a:r>
              <a:rPr lang="en-US" sz="3200" dirty="0"/>
              <a:t> </a:t>
            </a:r>
            <a:r>
              <a:rPr lang="bg-BG" sz="3200" dirty="0"/>
              <a:t>Имали </a:t>
            </a:r>
            <a:r>
              <a:rPr lang="bg-BG" sz="3200" b="1" dirty="0">
                <a:solidFill>
                  <a:schemeClr val="bg1"/>
                </a:solidFill>
              </a:rPr>
              <a:t>грешки</a:t>
            </a:r>
            <a:r>
              <a:rPr lang="bg-BG" sz="3200" dirty="0"/>
              <a:t>?</a:t>
            </a:r>
            <a:r>
              <a:rPr lang="en-US" sz="3200" dirty="0"/>
              <a:t> </a:t>
            </a:r>
            <a:r>
              <a:rPr lang="bg-BG" sz="3200" dirty="0"/>
              <a:t>Трудно е да се </a:t>
            </a:r>
            <a:r>
              <a:rPr lang="bg-BG" sz="3200" b="1" dirty="0">
                <a:solidFill>
                  <a:schemeClr val="bg1"/>
                </a:solidFill>
              </a:rPr>
              <a:t>разбере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качеството е толкова важно</a:t>
            </a:r>
            <a:r>
              <a:rPr lang="en-US" dirty="0"/>
              <a:t>?</a:t>
            </a:r>
            <a:r>
              <a:rPr lang="bg-BG" dirty="0"/>
              <a:t>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A85933B-D189-A6C0-D856-82896CC2A5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08218-8870-31F2-F4AA-A7229535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894" y="3030732"/>
            <a:ext cx="1152128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int value=010, i=5, 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switch(value){case 10:w=5;Console.WriteLine(w);break;case 9:i=0;break;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case 8:Console.WriteLine("8 ");break;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default:Console.WriteLine("def ");{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        Console.WriteLine("hoho ");	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for (int k = 0; k &lt; i; k++, Console.WriteLine(k - 'f'));break;} { Console.WriteLine("loop!");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F67C60B-BEFE-4236-B6FF-39DA20BA8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956" y="1812135"/>
            <a:ext cx="2376264" cy="784172"/>
          </a:xfrm>
          <a:prstGeom prst="wedgeRoundRectCallout">
            <a:avLst>
              <a:gd name="adj1" fmla="val -11532"/>
              <a:gd name="adj2" fmla="val 49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Не е лесен за четене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1DA2D796-579B-4DCD-BE99-A6E9507FC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152" y="2657930"/>
            <a:ext cx="1872208" cy="784173"/>
          </a:xfrm>
          <a:prstGeom prst="wedgeRoundRectCallout">
            <a:avLst>
              <a:gd name="adj1" fmla="val 9677"/>
              <a:gd name="adj2" fmla="val 422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Трудно се разбира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6524B51-E3DC-4184-9F63-4AB9142D3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8368" y="1781269"/>
            <a:ext cx="1988030" cy="784173"/>
          </a:xfrm>
          <a:prstGeom prst="wedgeRoundRectCallout">
            <a:avLst>
              <a:gd name="adj1" fmla="val 3131"/>
              <a:gd name="adj2" fmla="val 47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Лошо е форматиран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5FCD43B1-DDC4-4261-BD07-442A59F5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6757" y="3072265"/>
            <a:ext cx="2235275" cy="784173"/>
          </a:xfrm>
          <a:prstGeom prst="wedgeRoundRectCallout">
            <a:avLst>
              <a:gd name="adj1" fmla="val 3131"/>
              <a:gd name="adj2" fmla="val 47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Не е документиран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BEE54970-2EDD-4474-A063-D77C9D606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896" y="3167512"/>
            <a:ext cx="1872208" cy="688926"/>
          </a:xfrm>
          <a:prstGeom prst="wedgeRoundRectCallout">
            <a:avLst>
              <a:gd name="adj1" fmla="val 9677"/>
              <a:gd name="adj2" fmla="val 422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2"/>
                </a:solidFill>
                <a:cs typeface="Consolas" pitchFamily="49" charset="0"/>
              </a:rPr>
              <a:t>Не може да се тества</a:t>
            </a:r>
            <a:endParaRPr lang="en-US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E4D693-8C82-755F-D5A3-15BCC5A5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398" y="6041887"/>
            <a:ext cx="587036" cy="5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FA9BD-C9D9-4EE2-ACD7-F6F119EE9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72FFD-1370-4FF8-B49C-2878AD19A1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200" dirty="0"/>
              <a:t>Сега </a:t>
            </a:r>
            <a:r>
              <a:rPr lang="bg-BG" sz="3200" b="1" dirty="0">
                <a:solidFill>
                  <a:schemeClr val="bg1"/>
                </a:solidFill>
              </a:rPr>
              <a:t>кодът е форматиран</a:t>
            </a:r>
            <a:r>
              <a:rPr lang="bg-BG" sz="3200" dirty="0"/>
              <a:t>, но все още не е </a:t>
            </a:r>
            <a:r>
              <a:rPr lang="bg-BG" sz="3200" b="1" dirty="0">
                <a:solidFill>
                  <a:schemeClr val="bg1"/>
                </a:solidFill>
              </a:rPr>
              <a:t>изчистен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79099D-EAE2-430F-AF2A-D8757F1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качеството е толкова важно</a:t>
            </a:r>
            <a:r>
              <a:rPr lang="en-US" dirty="0"/>
              <a:t>?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78C73-B6B8-4346-8FA6-365976478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826" y="1847298"/>
            <a:ext cx="6840760" cy="48332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int value = 010, i = 5, 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switch (value)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case 10: w = 5; Console.WriteLine(w);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case 9: i = 0;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case 8: Console.WriteLine("8 ");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Console.WriteLine("def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Console.WriteLine("hoho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for (int k = 0; k &lt; i; k++,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Console.WriteLine(k - 'f')) 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break;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Console.WriteLine("loop!");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E831E-5E03-4A8A-8357-2B833CD7F277}"/>
              </a:ext>
            </a:extLst>
          </p:cNvPr>
          <p:cNvSpPr txBox="1"/>
          <p:nvPr/>
        </p:nvSpPr>
        <p:spPr>
          <a:xfrm>
            <a:off x="191941" y="1886347"/>
            <a:ext cx="4606844" cy="420115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5760" indent="-365760">
              <a:spcBef>
                <a:spcPts val="1200"/>
              </a:spcBef>
              <a:spcAft>
                <a:spcPts val="600"/>
              </a:spcAft>
              <a:buSzPts val="3200"/>
              <a:buFont typeface="Wingdings" panose="05000000000000000000" pitchFamily="2" charset="2"/>
              <a:buChar char="§"/>
            </a:pPr>
            <a:r>
              <a:rPr lang="bg-BG" sz="2800" dirty="0"/>
              <a:t>Ако кодът е написан по този начин, ще бъде </a:t>
            </a:r>
            <a:r>
              <a:rPr lang="bg-BG" sz="2800" b="1" dirty="0">
                <a:solidFill>
                  <a:schemeClr val="bg1"/>
                </a:solidFill>
              </a:rPr>
              <a:t>невъзможно</a:t>
            </a:r>
            <a:r>
              <a:rPr lang="bg-BG" sz="2800" dirty="0"/>
              <a:t> да се създаде голям и сериозен </a:t>
            </a:r>
            <a:r>
              <a:rPr lang="bg-BG" sz="2800" b="1" dirty="0">
                <a:solidFill>
                  <a:schemeClr val="bg1"/>
                </a:solidFill>
              </a:rPr>
              <a:t>софтуерен проект</a:t>
            </a:r>
          </a:p>
          <a:p>
            <a:pPr marL="365760" indent="-365760">
              <a:spcBef>
                <a:spcPts val="1200"/>
              </a:spcBef>
              <a:spcAft>
                <a:spcPts val="600"/>
              </a:spcAft>
              <a:buSzPts val="3200"/>
              <a:buFont typeface="Wingdings" panose="05000000000000000000" pitchFamily="2" charset="2"/>
              <a:buChar char="§"/>
            </a:pPr>
            <a:r>
              <a:rPr lang="ru-RU" sz="2800" dirty="0"/>
              <a:t>Така че </a:t>
            </a:r>
            <a:r>
              <a:rPr lang="ru-RU" sz="2800" b="1" dirty="0">
                <a:solidFill>
                  <a:schemeClr val="bg1"/>
                </a:solidFill>
              </a:rPr>
              <a:t>кодът с добро качество </a:t>
            </a:r>
            <a:r>
              <a:rPr lang="ru-RU" sz="2800" dirty="0"/>
              <a:t>може да се счита за </a:t>
            </a:r>
            <a:r>
              <a:rPr lang="ru-RU" sz="2800" b="1" dirty="0">
                <a:solidFill>
                  <a:schemeClr val="bg1"/>
                </a:solidFill>
              </a:rPr>
              <a:t>основно свойство на софтуера</a:t>
            </a:r>
            <a:endParaRPr lang="bg-BG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86E0F-F0E6-A2CC-6043-DD60EBB6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604" y="1700808"/>
            <a:ext cx="587036" cy="5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3374</TotalTime>
  <Words>6722</Words>
  <Application>Microsoft Macintosh PowerPoint</Application>
  <PresentationFormat>Widescreen</PresentationFormat>
  <Paragraphs>1169</Paragraphs>
  <Slides>72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-apple-system</vt:lpstr>
      <vt:lpstr>Arial</vt:lpstr>
      <vt:lpstr>Calibri</vt:lpstr>
      <vt:lpstr>Consolas</vt:lpstr>
      <vt:lpstr>Wingdings</vt:lpstr>
      <vt:lpstr>Wingdings 2</vt:lpstr>
      <vt:lpstr>SoftUni</vt:lpstr>
      <vt:lpstr>Качествен код и преработване</vt:lpstr>
      <vt:lpstr>Съдържание</vt:lpstr>
      <vt:lpstr>Какво е качествен код?</vt:lpstr>
      <vt:lpstr>Характеристики на качествения код (1)</vt:lpstr>
      <vt:lpstr>Характеристики на качествения код (2)</vt:lpstr>
      <vt:lpstr>Характеристики на качествения код (3)</vt:lpstr>
      <vt:lpstr>Характеристики на качествения код (4)</vt:lpstr>
      <vt:lpstr>Защо качеството е толкова важно? (1)</vt:lpstr>
      <vt:lpstr>Защо качеството е толкова важно? (2)</vt:lpstr>
      <vt:lpstr>Защо качеството е толкова важно? (3)</vt:lpstr>
      <vt:lpstr>Наименуване на идентификатори</vt:lpstr>
      <vt:lpstr>Основни правила при наименуване</vt:lpstr>
      <vt:lpstr>Наименуване на класове и структури</vt:lpstr>
      <vt:lpstr>Наименуване на специални класове</vt:lpstr>
      <vt:lpstr>Наименуване на методи</vt:lpstr>
      <vt:lpstr>Наименуване на методи с параметри и променливи</vt:lpstr>
      <vt:lpstr>Наименуване на namespaces и папки</vt:lpstr>
      <vt:lpstr>Наименуване на файлове и приложения</vt:lpstr>
      <vt:lpstr>Форматиране на код</vt:lpstr>
      <vt:lpstr>Форматиране на кода</vt:lpstr>
      <vt:lpstr>Форматиране на условни конструкции и цикли</vt:lpstr>
      <vt:lpstr>Форматиране на методи (1)</vt:lpstr>
      <vt:lpstr>Форматиране на методи (2)</vt:lpstr>
      <vt:lpstr>Коментари и документация на кода</vt:lpstr>
      <vt:lpstr>Ефективни коментари</vt:lpstr>
      <vt:lpstr>Лошо документиран код – Пример</vt:lpstr>
      <vt:lpstr>Самодокументиращ се код – Примери (1)</vt:lpstr>
      <vt:lpstr>Самодокументиращ се код – Примери (2)</vt:lpstr>
      <vt:lpstr>Правилно организиране на данните</vt:lpstr>
      <vt:lpstr>Обхват и видимост на променливите (1)</vt:lpstr>
      <vt:lpstr>Обхват и видимост на променливите (2)</vt:lpstr>
      <vt:lpstr>Продължителност и живот на променливата (1)</vt:lpstr>
      <vt:lpstr>Продължителност и живот на променливата (2)</vt:lpstr>
      <vt:lpstr>Продължителност и живот на променливата (3)</vt:lpstr>
      <vt:lpstr>Не използвайте сложни изрази във вашия код!</vt:lpstr>
      <vt:lpstr>Използвайте константи</vt:lpstr>
      <vt:lpstr>Писане на код без вложени цикли и условия</vt:lpstr>
      <vt:lpstr>Избягване на дълбоко вложени цикли</vt:lpstr>
      <vt:lpstr>Поддържайте изразите и условията прости</vt:lpstr>
      <vt:lpstr>Подредба на switch-случаи</vt:lpstr>
      <vt:lpstr>Качествени методи</vt:lpstr>
      <vt:lpstr>Защо се нуждаем от методи?</vt:lpstr>
      <vt:lpstr>Използване на методи</vt:lpstr>
      <vt:lpstr>Силна свързаност на отговорностите (cohesion)</vt:lpstr>
      <vt:lpstr>Силен cohesion в методите – Примери</vt:lpstr>
      <vt:lpstr>Слабо функционално обвързване (coupling)</vt:lpstr>
      <vt:lpstr>Слабо функционално обвързване – Примери</vt:lpstr>
      <vt:lpstr>Качествени класове</vt:lpstr>
      <vt:lpstr>Чисто написани класове</vt:lpstr>
      <vt:lpstr>OOP принципи</vt:lpstr>
      <vt:lpstr>Абстракция и капсулиране – Примери</vt:lpstr>
      <vt:lpstr>Полиморфизъм – Пример</vt:lpstr>
      <vt:lpstr>Рефакториране на код</vt:lpstr>
      <vt:lpstr>Какво е рефакториране (преработка) на код?</vt:lpstr>
      <vt:lpstr>Кога преработваме код?</vt:lpstr>
      <vt:lpstr>Преработване: основни принципи</vt:lpstr>
      <vt:lpstr>Преработване: типични процеси</vt:lpstr>
      <vt:lpstr>Шаблони за преработка</vt:lpstr>
      <vt:lpstr>Шаблони на преработване (1)</vt:lpstr>
      <vt:lpstr>Шаблон на преработване (2)</vt:lpstr>
      <vt:lpstr>Нива на преработване</vt:lpstr>
      <vt:lpstr>Преработване на ниво данни – Лош пример</vt:lpstr>
      <vt:lpstr>Преработване на ниво данни – Добър пример</vt:lpstr>
      <vt:lpstr>Преработване на ниво твърдения – Лош пример</vt:lpstr>
      <vt:lpstr>Преработване на ниво твърдения – Добър пример</vt:lpstr>
      <vt:lpstr>Преработване на ниво методи – Лош пример</vt:lpstr>
      <vt:lpstr>Преработване на ниво методи – Добър пример</vt:lpstr>
      <vt:lpstr>Преработване на ниво класове – Лош пример</vt:lpstr>
      <vt:lpstr>Преработване на ниво класове – Добър пример</vt:lpstr>
      <vt:lpstr>Какво научихме днес? </vt:lpstr>
      <vt:lpstr>Въпроси?</vt:lpstr>
      <vt:lpstr>Лиценз</vt:lpstr>
    </vt:vector>
  </TitlesOfParts>
  <Manager/>
  <Company>SoftUni – https://softuni.org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Качествен код и преработване</dc:title>
  <dc:subject>Модул 2: Структури от данни и алгоритми</dc:subject>
  <dc:creator>Software University</dc:creator>
  <cp:keywords>Programming; C#;Fundamentals; 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Drinka</cp:lastModifiedBy>
  <cp:revision>753</cp:revision>
  <dcterms:created xsi:type="dcterms:W3CDTF">2018-05-23T13:08:44Z</dcterms:created>
  <dcterms:modified xsi:type="dcterms:W3CDTF">2023-09-11T18:39:16Z</dcterms:modified>
  <cp:category>programming fundamentals;computer programming;software development;web development</cp:category>
</cp:coreProperties>
</file>